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58"/>
  </p:notesMasterIdLst>
  <p:handoutMasterIdLst>
    <p:handoutMasterId r:id="rId59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6"/>
  </p:normalViewPr>
  <p:slideViewPr>
    <p:cSldViewPr snapToGrid="0" snapToObjects="1">
      <p:cViewPr>
        <p:scale>
          <a:sx n="116" d="100"/>
          <a:sy n="116" d="100"/>
        </p:scale>
        <p:origin x="968" y="51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Relationship Id="rId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December 14,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Votre appréciation de la 1ère édition de Réno Export (Montréal, 30 novembre - 1er décembre  2017)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jeudi 14 décembre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Animateur : André R. Aura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14    Question(s) ignorée(s) : 1</a:t>
            </a:r>
          </a:p>
        </p:txBody>
      </p:sp>
      <p:pic>
        <p:nvPicPr>
          <p:cNvPr id="4" name="Picture 3" descr="table21945242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728857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COCKTAIL DÎNATOIRE : Repas et boissons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15    Question(s) ignorée(s) : 0</a:t>
            </a:r>
          </a:p>
        </p:txBody>
      </p:sp>
      <p:pic>
        <p:nvPicPr>
          <p:cNvPr id="4" name="Picture 3" descr="chart2194524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Q5: COCKTAIL DÎNATOIRE : Repas et boissons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15    Question(s) ignorée(s) : 0</a:t>
            </a:r>
          </a:p>
        </p:txBody>
      </p:sp>
      <p:pic>
        <p:nvPicPr>
          <p:cNvPr id="4" name="Picture 3" descr="table2194524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75285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Q6: COCKTAIL DÎNATOIRE : Discours et cérémonie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15    Question(s) ignorée(s) : 0</a:t>
            </a:r>
          </a:p>
        </p:txBody>
      </p:sp>
      <p:pic>
        <p:nvPicPr>
          <p:cNvPr id="4" name="Picture 3" descr="chart21945242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Q6: COCKTAIL DÎNATOIRE : Discours et cérémonie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15    Question(s) ignorée(s) : 0</a:t>
            </a:r>
          </a:p>
        </p:txBody>
      </p:sp>
      <p:pic>
        <p:nvPicPr>
          <p:cNvPr id="4" name="Picture 3" descr="table21945242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Conférence :  UNE CHAÎNE DE VALEUR MONDIALE : L’OPTION QUI MONTE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12    Question(s) ignorée(s) : 3</a:t>
            </a:r>
          </a:p>
        </p:txBody>
      </p:sp>
      <p:pic>
        <p:nvPicPr>
          <p:cNvPr id="4" name="Picture 3" descr="chart21945242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Q7: Conférence :  UNE CHAÎNE DE VALEUR MONDIALE : L’OPTION QUI MONTE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12    Question(s) ignorée(s) : 3</a:t>
            </a:r>
          </a:p>
        </p:txBody>
      </p:sp>
      <p:pic>
        <p:nvPicPr>
          <p:cNvPr id="4" name="Picture 3" descr="table21945242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Q8: Présentatrice : Laura Carlucci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12    Question(s) ignorée(s) : 3</a:t>
            </a:r>
          </a:p>
        </p:txBody>
      </p:sp>
      <p:pic>
        <p:nvPicPr>
          <p:cNvPr id="4" name="Picture 3" descr="chart2194524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Q8: Présentatrice : Laura Carlucci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12    Question(s) ignorée(s) : 3</a:t>
            </a:r>
          </a:p>
        </p:txBody>
      </p:sp>
      <p:pic>
        <p:nvPicPr>
          <p:cNvPr id="4" name="Picture 3" descr="table21952263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Q9: LES MARCHÉS DÉCORTIQUÉS DES GRANDES RÉGIONS DU CANADA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11    Question(s) ignorée(s) : 4</a:t>
            </a:r>
          </a:p>
        </p:txBody>
      </p:sp>
      <p:pic>
        <p:nvPicPr>
          <p:cNvPr id="4" name="Picture 3" descr="chart2195348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de création: lundi 4 décembre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des réponses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Réponses complètes: 15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Q9: LES MARCHÉS DÉCORTIQUÉS DES GRANDES RÉGIONS DU CANADA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11    Question(s) ignorée(s) : 4</a:t>
            </a:r>
          </a:p>
        </p:txBody>
      </p:sp>
      <p:pic>
        <p:nvPicPr>
          <p:cNvPr id="4" name="Picture 3" descr="table21953487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75285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Q10: Présentateur : Joe Hornyak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11    Question(s) ignorée(s) : 4</a:t>
            </a:r>
          </a:p>
        </p:txBody>
      </p:sp>
      <p:pic>
        <p:nvPicPr>
          <p:cNvPr id="4" name="Picture 3" descr="chart2195356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Q10: Présentateur : Joe Hornyak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11    Question(s) ignorée(s) : 4</a:t>
            </a:r>
          </a:p>
        </p:txBody>
      </p:sp>
      <p:pic>
        <p:nvPicPr>
          <p:cNvPr id="4" name="Picture 3" descr="table21953561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130142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Q11: LE CHOIX DU BON TRANSITAIRE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8    Question(s) ignorée(s) : 7</a:t>
            </a:r>
          </a:p>
        </p:txBody>
      </p:sp>
      <p:pic>
        <p:nvPicPr>
          <p:cNvPr id="4" name="Picture 3" descr="chart2195447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Q11: LE CHOIX DU BON TRANSITAIRE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8    Question(s) ignorée(s) : 7</a:t>
            </a:r>
          </a:p>
        </p:txBody>
      </p:sp>
      <p:pic>
        <p:nvPicPr>
          <p:cNvPr id="4" name="Picture 3" descr="table21954473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Q12: Présentateur : Sylvain Pelchat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8    Question(s) ignorée(s) : 7</a:t>
            </a:r>
          </a:p>
        </p:txBody>
      </p:sp>
      <p:pic>
        <p:nvPicPr>
          <p:cNvPr id="4" name="Picture 3" descr="chart2195454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Q12: Présentateur : Sylvain Pelchat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8    Question(s) ignorée(s) : 7</a:t>
            </a:r>
          </a:p>
        </p:txBody>
      </p:sp>
      <p:pic>
        <p:nvPicPr>
          <p:cNvPr id="4" name="Picture 3" descr="table2195454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130142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Q13: L'ASIE ET L’OCÉANIE AVEC L'ARRIVÉE DU PARTENARIAT TRANS-PACIFIQUE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10    Question(s) ignorée(s) : 5</a:t>
            </a:r>
          </a:p>
        </p:txBody>
      </p:sp>
      <p:pic>
        <p:nvPicPr>
          <p:cNvPr id="4" name="Picture 3" descr="chart2195543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Q13: L'ASIE ET L’OCÉANIE AVEC L'ARRIVÉE DU PARTENARIAT TRANS-PACIFIQUE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10    Question(s) ignorée(s) : 5</a:t>
            </a:r>
          </a:p>
        </p:txBody>
      </p:sp>
      <p:pic>
        <p:nvPicPr>
          <p:cNvPr id="4" name="Picture 3" descr="table2195543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Q14: Présentateur : Dr. Zhan 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10    Question(s) ignorée(s) : 5</a:t>
            </a:r>
          </a:p>
        </p:txBody>
      </p:sp>
      <p:pic>
        <p:nvPicPr>
          <p:cNvPr id="4" name="Picture 3" descr="chart2194524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Atelier Tirer avantage des opportunités du commerce électronique interentreprises (jeudi 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11    Question(s) ignorée(s) : 4</a:t>
            </a:r>
          </a:p>
        </p:txBody>
      </p:sp>
      <p:pic>
        <p:nvPicPr>
          <p:cNvPr id="4" name="Picture 3" descr="chart2194524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Q14: Présentateur : Dr. Zhan 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10    Question(s) ignorée(s) : 5</a:t>
            </a:r>
          </a:p>
        </p:txBody>
      </p:sp>
      <p:pic>
        <p:nvPicPr>
          <p:cNvPr id="4" name="Picture 3" descr="table2195591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75285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Q15: LES OBLIGATIONS ET RESPONSABILITÉS ENTRE VENDEURS ET ACHETEURS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7    Question(s) ignorée(s) : 8</a:t>
            </a:r>
          </a:p>
        </p:txBody>
      </p:sp>
      <p:pic>
        <p:nvPicPr>
          <p:cNvPr id="4" name="Picture 3" descr="chart2195574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Q15: LES OBLIGATIONS ET RESPONSABILITÉS ENTRE VENDEURS ET ACHETEURS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7    Question(s) ignorée(s) : 8</a:t>
            </a:r>
          </a:p>
        </p:txBody>
      </p:sp>
      <p:pic>
        <p:nvPicPr>
          <p:cNvPr id="4" name="Picture 3" descr="table2195574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Q16: Présentateur : Christian Sivière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7    Question(s) ignorée(s) : 8</a:t>
            </a:r>
          </a:p>
        </p:txBody>
      </p:sp>
      <p:pic>
        <p:nvPicPr>
          <p:cNvPr id="4" name="Picture 3" descr="chart2195574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Q16: Présentateur : Christian Sivière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7    Question(s) ignorée(s) : 8</a:t>
            </a:r>
          </a:p>
        </p:txBody>
      </p:sp>
      <p:pic>
        <p:nvPicPr>
          <p:cNvPr id="4" name="Picture 3" descr="table2195574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Q17: LES MARCHÉS DE L'AMÉRIQUE LATINE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10    Question(s) ignorée(s) : 5</a:t>
            </a:r>
          </a:p>
        </p:txBody>
      </p:sp>
      <p:pic>
        <p:nvPicPr>
          <p:cNvPr id="4" name="Picture 3" descr="chart2194524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Q17: LES MARCHÉS DE L'AMÉRIQUE LATINE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10    Question(s) ignorée(s) : 5</a:t>
            </a:r>
          </a:p>
        </p:txBody>
      </p:sp>
      <p:pic>
        <p:nvPicPr>
          <p:cNvPr id="4" name="Picture 3" descr="table21957142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347857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Q18: Présentateur : Victor Davila Sanchez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10    Question(s) ignorée(s) : 5</a:t>
            </a:r>
          </a:p>
        </p:txBody>
      </p:sp>
      <p:pic>
        <p:nvPicPr>
          <p:cNvPr id="4" name="Picture 3" descr="chart2195838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Q18: Présentateur : Victor Davila Sanchez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10    Question(s) ignorée(s) : 5</a:t>
            </a:r>
          </a:p>
        </p:txBody>
      </p:sp>
      <p:pic>
        <p:nvPicPr>
          <p:cNvPr id="4" name="Picture 3" descr="table21958384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347857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Q19: LES RUDIMENTS DU CRÉDIT DOCUMENTAIRE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7    Question(s) ignorée(s) : 8</a:t>
            </a:r>
          </a:p>
        </p:txBody>
      </p:sp>
      <p:pic>
        <p:nvPicPr>
          <p:cNvPr id="4" name="Picture 3" descr="chart2195574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Q1: Atelier Tirer avantage des opportunités du commerce électronique interentreprises (jeudi 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11    Question(s) ignorée(s) : 4</a:t>
            </a:r>
          </a:p>
        </p:txBody>
      </p:sp>
      <p:pic>
        <p:nvPicPr>
          <p:cNvPr id="4" name="Picture 3" descr="table21945242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728857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Q19: LES RUDIMENTS DU CRÉDIT DOCUMENTAIRE (vendredi 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7    Question(s) ignorée(s) : 8</a:t>
            </a:r>
          </a:p>
        </p:txBody>
      </p:sp>
      <p:pic>
        <p:nvPicPr>
          <p:cNvPr id="4" name="Picture 3" descr="table2195856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Q20: Présentateur : Christian Sivière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7    Question(s) ignorée(s) : 8</a:t>
            </a:r>
          </a:p>
        </p:txBody>
      </p:sp>
      <p:pic>
        <p:nvPicPr>
          <p:cNvPr id="4" name="Picture 3" descr="chart2195574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Q20: Présentateur : Christian Sivière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7    Question(s) ignorée(s) : 8</a:t>
            </a:r>
          </a:p>
        </p:txBody>
      </p:sp>
      <p:pic>
        <p:nvPicPr>
          <p:cNvPr id="4" name="Picture 3" descr="table2195856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Q21: CONFÉRENCE : FÉBRILITÉ DANS LES RELATIONS COMMERCIALES CANADA/QUÉBEC/ÉTATS-UNIS (vendredi midi)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14    Question(s) ignorée(s) : 1</a:t>
            </a:r>
          </a:p>
        </p:txBody>
      </p:sp>
      <p:pic>
        <p:nvPicPr>
          <p:cNvPr id="4" name="Picture 3" descr="chart2195574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Q21: CONFÉRENCE : FÉBRILITÉ DANS LES RELATIONS COMMERCIALES CANADA/QUÉBEC/ÉTATS-UNIS (vendredi midi)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14    Question(s) ignorée(s) : 1</a:t>
            </a:r>
          </a:p>
        </p:txBody>
      </p:sp>
      <p:pic>
        <p:nvPicPr>
          <p:cNvPr id="4" name="Picture 3" descr="table2195900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Q22: Présentateur : John Parisella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14    Question(s) ignorée(s) : 1</a:t>
            </a:r>
          </a:p>
        </p:txBody>
      </p:sp>
      <p:pic>
        <p:nvPicPr>
          <p:cNvPr id="4" name="Picture 3" descr="chart2196040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Q22: Présentateur : John Parisella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14    Question(s) ignorée(s) : 1</a:t>
            </a:r>
          </a:p>
        </p:txBody>
      </p:sp>
      <p:pic>
        <p:nvPicPr>
          <p:cNvPr id="4" name="Picture 3" descr="table21960401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Q23: LES DISTINCTIONS RÉGIONALES AUX ÉTATS-UNIS ET LEURS JOUEURS DOMINANTS (vendredi 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13    Question(s) ignorée(s) : 2</a:t>
            </a:r>
          </a:p>
        </p:txBody>
      </p:sp>
      <p:pic>
        <p:nvPicPr>
          <p:cNvPr id="4" name="Picture 3" descr="chart21960699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Q23: LES DISTINCTIONS RÉGIONALES AUX ÉTATS-UNIS ET LEURS JOUEURS DOMINANTS (vendredi 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13    Question(s) ignorée(s) : 2</a:t>
            </a:r>
          </a:p>
        </p:txBody>
      </p:sp>
      <p:pic>
        <p:nvPicPr>
          <p:cNvPr id="4" name="Picture 3" descr="table21960699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75285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Q24: Présentateur : Ken Clark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13    Question(s) ignorée(s) : 2</a:t>
            </a:r>
          </a:p>
        </p:txBody>
      </p:sp>
      <p:pic>
        <p:nvPicPr>
          <p:cNvPr id="4" name="Picture 3" descr="chart2196085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Animateur : André Gagné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11    Question(s) ignorée(s) : 4</a:t>
            </a:r>
          </a:p>
        </p:txBody>
      </p:sp>
      <p:pic>
        <p:nvPicPr>
          <p:cNvPr id="4" name="Picture 3" descr="chart2194524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Q24: Présentateur : Ken Clark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13    Question(s) ignorée(s) : 2</a:t>
            </a:r>
          </a:p>
        </p:txBody>
      </p:sp>
      <p:pic>
        <p:nvPicPr>
          <p:cNvPr id="4" name="Picture 3" descr="table21960851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02714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Q25: Votre appréciation du site, les chambres et le personnel de l’hôtel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12    Question(s) ignorée(s) : 3</a:t>
            </a:r>
          </a:p>
        </p:txBody>
      </p:sp>
      <p:pic>
        <p:nvPicPr>
          <p:cNvPr id="4" name="Picture 3" descr="chart2195454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Q25: Votre appréciation du site, les chambres et le personnel de l’hôtel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12    Question(s) ignorée(s) : 3</a:t>
            </a:r>
          </a:p>
        </p:txBody>
      </p:sp>
      <p:pic>
        <p:nvPicPr>
          <p:cNvPr id="4" name="Picture 3" descr="table2197089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130142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Q27: Notre équipe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15    Question(s) ignorée(s) : 0</a:t>
            </a:r>
          </a:p>
        </p:txBody>
      </p:sp>
      <p:pic>
        <p:nvPicPr>
          <p:cNvPr id="4" name="Picture 3" descr="chart2194524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Q27: Notre équipe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15    Question(s) ignorée(s) : 0</a:t>
            </a:r>
          </a:p>
        </p:txBody>
      </p:sp>
      <p:pic>
        <p:nvPicPr>
          <p:cNvPr id="4" name="Picture 3" descr="table2194524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728857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Q2: Animateur : André Gagné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11    Question(s) ignorée(s) : 4</a:t>
            </a:r>
          </a:p>
        </p:txBody>
      </p:sp>
      <p:pic>
        <p:nvPicPr>
          <p:cNvPr id="4" name="Picture 3" descr="table21945242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728857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Atelier Réussir à vendre aux chaînes de détail par stratégie plus que par hasard (jeudi 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15    Question(s) ignorée(s) : 0</a:t>
            </a:r>
          </a:p>
        </p:txBody>
      </p:sp>
      <p:pic>
        <p:nvPicPr>
          <p:cNvPr id="4" name="Picture 3" descr="chart2194524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Q3: Atelier Réussir à vendre aux chaînes de détail par stratégie plus que par hasard (jeudi 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15    Question(s) ignorée(s) : 0</a:t>
            </a:r>
          </a:p>
        </p:txBody>
      </p:sp>
      <p:pic>
        <p:nvPicPr>
          <p:cNvPr id="4" name="Picture 3" descr="table21945242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801428" cy="7710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Q4: Animateur : André R. Aura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Réponses obtenues : 14    Question(s) ignorée(s) : 1</a:t>
            </a:r>
          </a:p>
        </p:txBody>
      </p:sp>
      <p:pic>
        <p:nvPicPr>
          <p:cNvPr id="4" name="Picture 3" descr="chart21945242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287</TotalTime>
  <Words>637</Words>
  <Application>Microsoft Macintosh PowerPoint</Application>
  <PresentationFormat>Présentation à l'écran (16:9)</PresentationFormat>
  <Paragraphs>110</Paragraphs>
  <Slides>54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54</vt:i4>
      </vt:variant>
    </vt:vector>
  </HeadingPairs>
  <TitlesOfParts>
    <vt:vector size="60" baseType="lpstr">
      <vt:lpstr>Arial</vt:lpstr>
      <vt:lpstr>Calibri</vt:lpstr>
      <vt:lpstr>Helvetica Neue</vt:lpstr>
      <vt:lpstr>SM-template-20140529</vt:lpstr>
      <vt:lpstr>Data slides</vt:lpstr>
      <vt:lpstr>Response Summary</vt:lpstr>
      <vt:lpstr>Présentation PowerPoint</vt:lpstr>
      <vt:lpstr>15</vt:lpstr>
      <vt:lpstr>Q1: Atelier Tirer avantage des opportunités du commerce électronique interentreprises (jeudi PM)</vt:lpstr>
      <vt:lpstr>Q1: Atelier Tirer avantage des opportunités du commerce électronique interentreprises (jeudi PM)</vt:lpstr>
      <vt:lpstr>Q2: Animateur : André Gagné</vt:lpstr>
      <vt:lpstr>Q2: Animateur : André Gagné</vt:lpstr>
      <vt:lpstr>Q3: Atelier Réussir à vendre aux chaînes de détail par stratégie plus que par hasard (jeudi PM)</vt:lpstr>
      <vt:lpstr>Q3: Atelier Réussir à vendre aux chaînes de détail par stratégie plus que par hasard (jeudi PM)</vt:lpstr>
      <vt:lpstr>Q4: Animateur : André R. Aura</vt:lpstr>
      <vt:lpstr>Q4: Animateur : André R. Aura</vt:lpstr>
      <vt:lpstr>Q5: COCKTAIL DÎNATOIRE : Repas et boissons</vt:lpstr>
      <vt:lpstr>Q5: COCKTAIL DÎNATOIRE : Repas et boissons</vt:lpstr>
      <vt:lpstr>Q6: COCKTAIL DÎNATOIRE : Discours et cérémonie</vt:lpstr>
      <vt:lpstr>Q6: COCKTAIL DÎNATOIRE : Discours et cérémonie</vt:lpstr>
      <vt:lpstr>Q7: Conférence :  UNE CHAÎNE DE VALEUR MONDIALE : L’OPTION QUI MONTE (vendredi AM)</vt:lpstr>
      <vt:lpstr>Q7: Conférence :  UNE CHAÎNE DE VALEUR MONDIALE : L’OPTION QUI MONTE (vendredi AM)</vt:lpstr>
      <vt:lpstr>Q8: Présentatrice : Laura Carlucci</vt:lpstr>
      <vt:lpstr>Q8: Présentatrice : Laura Carlucci</vt:lpstr>
      <vt:lpstr>Q9: LES MARCHÉS DÉCORTIQUÉS DES GRANDES RÉGIONS DU CANADA (vendredi AM)</vt:lpstr>
      <vt:lpstr>Q9: LES MARCHÉS DÉCORTIQUÉS DES GRANDES RÉGIONS DU CANADA (vendredi AM)</vt:lpstr>
      <vt:lpstr>Q10: Présentateur : Joe Hornyak</vt:lpstr>
      <vt:lpstr>Q10: Présentateur : Joe Hornyak</vt:lpstr>
      <vt:lpstr>Q11: LE CHOIX DU BON TRANSITAIRE (vendredi am)</vt:lpstr>
      <vt:lpstr>Q11: LE CHOIX DU BON TRANSITAIRE (vendredi am)</vt:lpstr>
      <vt:lpstr>Q12: Présentateur : Sylvain Pelchat</vt:lpstr>
      <vt:lpstr>Q12: Présentateur : Sylvain Pelchat</vt:lpstr>
      <vt:lpstr>Q13: L'ASIE ET L’OCÉANIE AVEC L'ARRIVÉE DU PARTENARIAT TRANS-PACIFIQUE (vendredi AM)</vt:lpstr>
      <vt:lpstr>Q13: L'ASIE ET L’OCÉANIE AVEC L'ARRIVÉE DU PARTENARIAT TRANS-PACIFIQUE (vendredi AM)</vt:lpstr>
      <vt:lpstr>Q14: Présentateur : Dr. Zhan Su</vt:lpstr>
      <vt:lpstr>Q14: Présentateur : Dr. Zhan Su</vt:lpstr>
      <vt:lpstr>Q15: LES OBLIGATIONS ET RESPONSABILITÉS ENTRE VENDEURS ET ACHETEURS (vendredi AM)</vt:lpstr>
      <vt:lpstr>Q15: LES OBLIGATIONS ET RESPONSABILITÉS ENTRE VENDEURS ET ACHETEURS (vendredi AM)</vt:lpstr>
      <vt:lpstr>Q16: Présentateur : Christian Sivière</vt:lpstr>
      <vt:lpstr>Q16: Présentateur : Christian Sivière</vt:lpstr>
      <vt:lpstr>Q17: LES MARCHÉS DE L'AMÉRIQUE LATINE (vendredi AM)</vt:lpstr>
      <vt:lpstr>Q17: LES MARCHÉS DE L'AMÉRIQUE LATINE (vendredi AM)</vt:lpstr>
      <vt:lpstr>Q18: Présentateur : Victor Davila Sanchez</vt:lpstr>
      <vt:lpstr>Q18: Présentateur : Victor Davila Sanchez</vt:lpstr>
      <vt:lpstr>Q19: LES RUDIMENTS DU CRÉDIT DOCUMENTAIRE (vendredi AM)</vt:lpstr>
      <vt:lpstr>Q19: LES RUDIMENTS DU CRÉDIT DOCUMENTAIRE (vendredi AM)</vt:lpstr>
      <vt:lpstr>Q20: Présentateur : Christian Sivière</vt:lpstr>
      <vt:lpstr>Q20: Présentateur : Christian Sivière</vt:lpstr>
      <vt:lpstr>Q21: CONFÉRENCE : FÉBRILITÉ DANS LES RELATIONS COMMERCIALES CANADA/QUÉBEC/ÉTATS-UNIS (vendredi midi)</vt:lpstr>
      <vt:lpstr>Q21: CONFÉRENCE : FÉBRILITÉ DANS LES RELATIONS COMMERCIALES CANADA/QUÉBEC/ÉTATS-UNIS (vendredi midi)</vt:lpstr>
      <vt:lpstr>Q22: Présentateur : John Parisella</vt:lpstr>
      <vt:lpstr>Q22: Présentateur : John Parisella</vt:lpstr>
      <vt:lpstr>Q23: LES DISTINCTIONS RÉGIONALES AUX ÉTATS-UNIS ET LEURS JOUEURS DOMINANTS (vendredi PM)</vt:lpstr>
      <vt:lpstr>Q23: LES DISTINCTIONS RÉGIONALES AUX ÉTATS-UNIS ET LEURS JOUEURS DOMINANTS (vendredi PM)</vt:lpstr>
      <vt:lpstr>Q24: Présentateur : Ken Clark</vt:lpstr>
      <vt:lpstr>Q24: Présentateur : Ken Clark</vt:lpstr>
      <vt:lpstr>Q25: Votre appréciation du site, les chambres et le personnel de l’hôtel</vt:lpstr>
      <vt:lpstr>Q25: Votre appréciation du site, les chambres et le personnel de l’hôtel</vt:lpstr>
      <vt:lpstr>Q27: Notre équipe</vt:lpstr>
      <vt:lpstr>Q27: Notre équipe</vt:lpstr>
    </vt:vector>
  </TitlesOfParts>
  <Company>SurveyMonkey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Richard Darveau</cp:lastModifiedBy>
  <cp:revision>41</cp:revision>
  <dcterms:created xsi:type="dcterms:W3CDTF">2014-01-30T23:18:11Z</dcterms:created>
  <dcterms:modified xsi:type="dcterms:W3CDTF">2017-12-14T13:29:31Z</dcterms:modified>
</cp:coreProperties>
</file>