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charts/chart1.xml" ContentType="application/vnd.openxmlformats-officedocument.drawingml.chart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charts/chart2.xml" ContentType="application/vnd.openxmlformats-officedocument.drawingml.chart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charts/chart3.xml" ContentType="application/vnd.openxmlformats-officedocument.drawingml.chart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charts/chart4.xml" ContentType="application/vnd.openxmlformats-officedocument.drawingml.chart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charts/chart5.xml" ContentType="application/vnd.openxmlformats-officedocument.drawingml.chart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charts/chart6.xml" ContentType="application/vnd.openxmlformats-officedocument.drawingml.chart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notesSlides/notesSlide1.xml" ContentType="application/vnd.openxmlformats-officedocument.presentationml.notesSlid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97" r:id="rId2"/>
    <p:sldId id="295" r:id="rId3"/>
    <p:sldId id="258" r:id="rId4"/>
    <p:sldId id="257" r:id="rId5"/>
    <p:sldId id="296" r:id="rId6"/>
    <p:sldId id="292" r:id="rId7"/>
    <p:sldId id="293" r:id="rId8"/>
    <p:sldId id="300" r:id="rId9"/>
    <p:sldId id="294" r:id="rId10"/>
    <p:sldId id="259" r:id="rId11"/>
    <p:sldId id="260" r:id="rId12"/>
    <p:sldId id="261" r:id="rId13"/>
    <p:sldId id="279" r:id="rId14"/>
    <p:sldId id="262" r:id="rId15"/>
    <p:sldId id="301" r:id="rId16"/>
    <p:sldId id="264" r:id="rId17"/>
    <p:sldId id="266" r:id="rId18"/>
    <p:sldId id="268" r:id="rId19"/>
    <p:sldId id="270" r:id="rId20"/>
    <p:sldId id="272" r:id="rId21"/>
    <p:sldId id="274" r:id="rId22"/>
    <p:sldId id="275" r:id="rId23"/>
    <p:sldId id="276" r:id="rId24"/>
    <p:sldId id="280" r:id="rId25"/>
    <p:sldId id="282" r:id="rId26"/>
    <p:sldId id="284" r:id="rId27"/>
    <p:sldId id="286" r:id="rId28"/>
    <p:sldId id="288" r:id="rId29"/>
    <p:sldId id="299" r:id="rId30"/>
    <p:sldId id="291" r:id="rId3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5A1F"/>
    <a:srgbClr val="6C3C32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3" autoAdjust="0"/>
    <p:restoredTop sz="94780" autoAdjust="0"/>
  </p:normalViewPr>
  <p:slideViewPr>
    <p:cSldViewPr>
      <p:cViewPr varScale="1">
        <p:scale>
          <a:sx n="120" d="100"/>
          <a:sy n="120" d="100"/>
        </p:scale>
        <p:origin x="136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en-US" dirty="0"/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Aller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Entreprises québécoises</c:v>
                </c:pt>
                <c:pt idx="1">
                  <c:v>Filiale d’une entreprise américaine</c:v>
                </c:pt>
                <c:pt idx="2">
                  <c:v>Filiale d’une entreprise canadienne (6%)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0.85</c:v>
                </c:pt>
                <c:pt idx="1">
                  <c:v>0.09</c:v>
                </c:pt>
                <c:pt idx="2">
                  <c:v>0.06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C66-4B55-A33E-D98824ECDA5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472295616"/>
        <c:axId val="-472510992"/>
      </c:barChart>
      <c:catAx>
        <c:axId val="-472295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ller"/>
              </a:defRPr>
            </a:pPr>
            <a:endParaRPr lang="fr-FR"/>
          </a:p>
        </c:txPr>
        <c:crossAx val="-472510992"/>
        <c:crosses val="autoZero"/>
        <c:auto val="0"/>
        <c:lblAlgn val="ctr"/>
        <c:lblOffset val="100"/>
        <c:noMultiLvlLbl val="0"/>
      </c:catAx>
      <c:valAx>
        <c:axId val="-4725109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4722956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explosion val="25"/>
          <c:dPt>
            <c:idx val="3"/>
            <c:bubble3D val="0"/>
            <c:spPr>
              <a:solidFill>
                <a:srgbClr val="A15A1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178-49EF-89E9-CD61A8BE4E5C}"/>
              </c:ext>
            </c:extLst>
          </c:dPt>
          <c:dPt>
            <c:idx val="4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178-49EF-89E9-CD61A8BE4E5C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Feuil1!$A$2:$A$6</c:f>
              <c:strCache>
                <c:ptCount val="5"/>
                <c:pt idx="0">
                  <c:v>Entre 1 et 19 employés</c:v>
                </c:pt>
                <c:pt idx="1">
                  <c:v>Entre 20 et 49 employés</c:v>
                </c:pt>
                <c:pt idx="2">
                  <c:v>Entre 50 et 99 employés</c:v>
                </c:pt>
                <c:pt idx="3">
                  <c:v>Entre 100 et 249 employés</c:v>
                </c:pt>
                <c:pt idx="4">
                  <c:v>250 employés et plus</c:v>
                </c:pt>
              </c:strCache>
            </c:strRef>
          </c:cat>
          <c:val>
            <c:numRef>
              <c:f>Feuil1!$B$2:$B$6</c:f>
              <c:numCache>
                <c:formatCode>0.00%</c:formatCode>
                <c:ptCount val="5"/>
                <c:pt idx="0">
                  <c:v>0.1212</c:v>
                </c:pt>
                <c:pt idx="1">
                  <c:v>0.2424</c:v>
                </c:pt>
                <c:pt idx="2">
                  <c:v>0.2727</c:v>
                </c:pt>
                <c:pt idx="3">
                  <c:v>0.2121</c:v>
                </c:pt>
                <c:pt idx="4">
                  <c:v>0.1515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178-49EF-89E9-CD61A8BE4E5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0629593175853018"/>
          <c:y val="0.0139254055134737"/>
          <c:w val="0.807723340138038"/>
          <c:h val="0.275838708716518"/>
        </c:manualLayout>
      </c:layout>
      <c:overlay val="0"/>
      <c:txPr>
        <a:bodyPr/>
        <a:lstStyle/>
        <a:p>
          <a:pPr>
            <a:defRPr>
              <a:latin typeface="Aller"/>
            </a:defRPr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explosion val="25"/>
          <c:dPt>
            <c:idx val="2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2F3-4889-9164-EA15B9FFEC6C}"/>
              </c:ext>
            </c:extLst>
          </c:dPt>
          <c:dPt>
            <c:idx val="3"/>
            <c:bubble3D val="0"/>
            <c:spPr>
              <a:solidFill>
                <a:srgbClr val="00206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2F3-4889-9164-EA15B9FFEC6C}"/>
              </c:ext>
            </c:extLst>
          </c:dPt>
          <c:dPt>
            <c:idx val="4"/>
            <c:bubble3D val="0"/>
            <c:spPr>
              <a:solidFill>
                <a:srgbClr val="6C3C3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2F3-4889-9164-EA15B9FFEC6C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Feuil1!$A$2:$A$7</c:f>
              <c:strCache>
                <c:ptCount val="6"/>
                <c:pt idx="0">
                  <c:v>Moins de 3 millions $</c:v>
                </c:pt>
                <c:pt idx="1">
                  <c:v>De 3 à 9,9 millions $</c:v>
                </c:pt>
                <c:pt idx="2">
                  <c:v>De 10 à 24,9 millions $</c:v>
                </c:pt>
                <c:pt idx="3">
                  <c:v>De 25 à 49,9 millions $</c:v>
                </c:pt>
                <c:pt idx="4">
                  <c:v>De 50 à 99,9 millions $</c:v>
                </c:pt>
                <c:pt idx="5">
                  <c:v>De 100 à 499,9 millions $</c:v>
                </c:pt>
              </c:strCache>
            </c:strRef>
          </c:cat>
          <c:val>
            <c:numRef>
              <c:f>Feuil1!$B$2:$B$7</c:f>
              <c:numCache>
                <c:formatCode>0.00%</c:formatCode>
                <c:ptCount val="6"/>
                <c:pt idx="0">
                  <c:v>0.0625</c:v>
                </c:pt>
                <c:pt idx="1">
                  <c:v>0.125</c:v>
                </c:pt>
                <c:pt idx="2">
                  <c:v>0.1875</c:v>
                </c:pt>
                <c:pt idx="3">
                  <c:v>0.25</c:v>
                </c:pt>
                <c:pt idx="4">
                  <c:v>0.3125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2F3-4889-9164-EA15B9FFEC6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>
            <a:defRPr>
              <a:latin typeface="Aller"/>
            </a:defRPr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rgbClr val="6C3C3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DB-4185-AC6A-99927E9EEBCF}"/>
              </c:ext>
            </c:extLst>
          </c:dPt>
          <c:dPt>
            <c:idx val="3"/>
            <c:bubble3D val="0"/>
            <c:spPr>
              <a:solidFill>
                <a:srgbClr val="A15A1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3DB-4185-AC6A-99927E9EEBCF}"/>
              </c:ext>
            </c:extLst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3DB-4185-AC6A-99927E9EEBCF}"/>
              </c:ext>
            </c:extLst>
          </c:dPt>
          <c:dPt>
            <c:idx val="5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3DB-4185-AC6A-99927E9EEBCF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Feuil1!$A$2:$A$7</c:f>
              <c:strCache>
                <c:ptCount val="6"/>
                <c:pt idx="0">
                  <c:v>0%</c:v>
                </c:pt>
                <c:pt idx="1">
                  <c:v>De 10 à 25%</c:v>
                </c:pt>
                <c:pt idx="2">
                  <c:v>De 1 à 10%</c:v>
                </c:pt>
                <c:pt idx="3">
                  <c:v>De 25 à 50%</c:v>
                </c:pt>
                <c:pt idx="4">
                  <c:v>De 50 à 75%</c:v>
                </c:pt>
                <c:pt idx="5">
                  <c:v>100%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9.09</c:v>
                </c:pt>
                <c:pt idx="1">
                  <c:v>30.3</c:v>
                </c:pt>
                <c:pt idx="2">
                  <c:v>6.06</c:v>
                </c:pt>
                <c:pt idx="3">
                  <c:v>21.21</c:v>
                </c:pt>
                <c:pt idx="4">
                  <c:v>27.27</c:v>
                </c:pt>
                <c:pt idx="5">
                  <c:v>6.06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3DB-4185-AC6A-99927E9EEBC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explosion val="32"/>
          <c:dPt>
            <c:idx val="1"/>
            <c:bubble3D val="0"/>
            <c:explosion val="20"/>
            <c:extLst xmlns:c16r2="http://schemas.microsoft.com/office/drawing/2015/06/chart">
              <c:ext xmlns:c16="http://schemas.microsoft.com/office/drawing/2014/chart" uri="{C3380CC4-5D6E-409C-BE32-E72D297353CC}">
                <c16:uniqueId val="{00000000-4922-436B-B5E1-4F8B1F183F2B}"/>
              </c:ext>
            </c:extLst>
          </c:dPt>
          <c:dPt>
            <c:idx val="2"/>
            <c:bubble3D val="0"/>
            <c:explosion val="26"/>
            <c:spPr>
              <a:solidFill>
                <a:srgbClr val="00206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922-436B-B5E1-4F8B1F183F2B}"/>
              </c:ext>
            </c:extLst>
          </c:dPt>
          <c:dPt>
            <c:idx val="3"/>
            <c:bubble3D val="0"/>
            <c:spPr>
              <a:solidFill>
                <a:srgbClr val="6C3C3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922-436B-B5E1-4F8B1F183F2B}"/>
              </c:ext>
            </c:extLst>
          </c:dPt>
          <c:dLbls>
            <c:dLbl>
              <c:idx val="0"/>
              <c:layout>
                <c:manualLayout>
                  <c:x val="-0.0378783902012249"/>
                  <c:y val="0.098986200561747"/>
                </c:manualLayout>
              </c:layout>
              <c:tx>
                <c:rich>
                  <a:bodyPr/>
                  <a:lstStyle/>
                  <a:p>
                    <a:pPr>
                      <a:defRPr sz="2000" b="1"/>
                    </a:pPr>
                    <a:r>
                      <a:rPr lang="en-US" sz="2000" b="1" dirty="0"/>
                      <a:t>3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922-436B-B5E1-4F8B1F183F2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 sz="2000" b="1"/>
                    </a:pPr>
                    <a:r>
                      <a:rPr lang="cs-CZ" sz="2000" b="1"/>
                      <a:t>11</a:t>
                    </a:r>
                    <a:endParaRPr lang="cs-CZ" sz="2000" b="1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922-436B-B5E1-4F8B1F183F2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2000" b="1" dirty="0"/>
                      <a:t>14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922-436B-B5E1-4F8B1F183F2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0512341426071741"/>
                  <c:y val="0.0894590131729151"/>
                </c:manualLayout>
              </c:layout>
              <c:tx>
                <c:rich>
                  <a:bodyPr/>
                  <a:lstStyle/>
                  <a:p>
                    <a:pPr>
                      <a:defRPr sz="2000" b="1"/>
                    </a:pPr>
                    <a:r>
                      <a:rPr lang="en-US" sz="2000" b="1" dirty="0"/>
                      <a:t>5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922-436B-B5E1-4F8B1F183F2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Feuil1!$A$2:$A$5</c:f>
              <c:strCache>
                <c:ptCount val="4"/>
                <c:pt idx="0">
                  <c:v>0%</c:v>
                </c:pt>
                <c:pt idx="1">
                  <c:v>De 1 à 10%</c:v>
                </c:pt>
                <c:pt idx="2">
                  <c:v>De 10 à 50%</c:v>
                </c:pt>
                <c:pt idx="3">
                  <c:v>De 50 à 75%</c:v>
                </c:pt>
              </c:strCache>
            </c:strRef>
          </c:cat>
          <c:val>
            <c:numRef>
              <c:f>Feuil1!$B$2:$B$5</c:f>
              <c:numCache>
                <c:formatCode>0.00%</c:formatCode>
                <c:ptCount val="4"/>
                <c:pt idx="0">
                  <c:v>0.0909</c:v>
                </c:pt>
                <c:pt idx="1">
                  <c:v>0.3333</c:v>
                </c:pt>
                <c:pt idx="2">
                  <c:v>0.4242</c:v>
                </c:pt>
                <c:pt idx="3">
                  <c:v>0.1515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922-436B-B5E1-4F8B1F183F2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Aller"/>
        </a:defRPr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794753086419753"/>
          <c:y val="0.181210888760281"/>
          <c:w val="0.841049382716049"/>
          <c:h val="0.735073085520412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explosion val="28"/>
          <c:dPt>
            <c:idx val="0"/>
            <c:bubble3D val="0"/>
            <c:explosion val="8"/>
            <c:extLst xmlns:c16r2="http://schemas.microsoft.com/office/drawing/2015/06/chart">
              <c:ext xmlns:c16="http://schemas.microsoft.com/office/drawing/2014/chart" uri="{C3380CC4-5D6E-409C-BE32-E72D297353CC}">
                <c16:uniqueId val="{00000008-5458-4D30-88A2-544FECF02E1A}"/>
              </c:ext>
            </c:extLst>
          </c:dPt>
          <c:dPt>
            <c:idx val="1"/>
            <c:bubble3D val="0"/>
            <c:explosion val="12"/>
            <c:spPr>
              <a:solidFill>
                <a:srgbClr val="00206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458-4D30-88A2-544FECF02E1A}"/>
              </c:ext>
            </c:extLst>
          </c:dPt>
          <c:dPt>
            <c:idx val="2"/>
            <c:bubble3D val="0"/>
            <c:explosion val="19"/>
            <c:spPr>
              <a:solidFill>
                <a:srgbClr val="6C3C3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458-4D30-88A2-544FECF02E1A}"/>
              </c:ext>
            </c:extLst>
          </c:dPt>
          <c:dPt>
            <c:idx val="3"/>
            <c:bubble3D val="0"/>
            <c:spPr>
              <a:solidFill>
                <a:schemeClr val="accent2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458-4D30-88A2-544FECF02E1A}"/>
              </c:ext>
            </c:extLst>
          </c:dPt>
          <c:dPt>
            <c:idx val="4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458-4D30-88A2-544FECF02E1A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pPr>
                      <a:defRPr sz="2000" b="1">
                        <a:solidFill>
                          <a:schemeClr val="tx1"/>
                        </a:solidFill>
                        <a:latin typeface="Aller"/>
                      </a:defRPr>
                    </a:pPr>
                    <a:r>
                      <a:rPr lang="en-US" sz="2000" b="1">
                        <a:solidFill>
                          <a:schemeClr val="tx1"/>
                        </a:solidFill>
                        <a:latin typeface="Aller"/>
                      </a:rPr>
                      <a:t>16</a:t>
                    </a:r>
                    <a:endParaRPr lang="en-US" sz="2000" b="1" dirty="0">
                      <a:solidFill>
                        <a:schemeClr val="tx1"/>
                      </a:solidFill>
                      <a:latin typeface="Aller"/>
                    </a:endParaRP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5458-4D30-88A2-544FECF02E1A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2000" b="1"/>
                      <a:t>6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458-4D30-88A2-544FECF02E1A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2000" b="1"/>
                      <a:t>5</a:t>
                    </a:r>
                    <a:endParaRPr lang="en-US" sz="2000" b="1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458-4D30-88A2-544FECF02E1A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0546085471954894"/>
                  <c:y val="0.0549715675291094"/>
                </c:manualLayout>
              </c:layout>
              <c:tx>
                <c:rich>
                  <a:bodyPr/>
                  <a:lstStyle/>
                  <a:p>
                    <a:pPr>
                      <a:defRPr sz="2000" b="1">
                        <a:latin typeface="Aller"/>
                      </a:defRPr>
                    </a:pPr>
                    <a:r>
                      <a:rPr lang="en-US" sz="2000" b="1">
                        <a:latin typeface="Aller"/>
                      </a:rPr>
                      <a:t>4</a:t>
                    </a:r>
                    <a:endParaRPr lang="en-US" sz="2000" b="1" dirty="0">
                      <a:latin typeface="Aller"/>
                    </a:endParaRP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458-4D30-88A2-544FECF02E1A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0258050209001653"/>
                  <c:y val="0.0802769444783664"/>
                </c:manualLayout>
              </c:layout>
              <c:tx>
                <c:rich>
                  <a:bodyPr/>
                  <a:lstStyle/>
                  <a:p>
                    <a:r>
                      <a:rPr lang="is-IS" sz="2000" b="1" dirty="0"/>
                      <a:t>2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458-4D30-88A2-544FECF02E1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Feuil1!$A$2:$A$6</c:f>
              <c:strCache>
                <c:ptCount val="5"/>
                <c:pt idx="0">
                  <c:v>0%</c:v>
                </c:pt>
                <c:pt idx="1">
                  <c:v>De 1 à 10 %</c:v>
                </c:pt>
                <c:pt idx="2">
                  <c:v>De 10 à 25 %</c:v>
                </c:pt>
                <c:pt idx="3">
                  <c:v>De 25 à 50 %</c:v>
                </c:pt>
                <c:pt idx="4">
                  <c:v>De 50 à 75 %</c:v>
                </c:pt>
              </c:strCache>
            </c:strRef>
          </c:cat>
          <c:val>
            <c:numRef>
              <c:f>Feuil1!$B$2:$B$6</c:f>
              <c:numCache>
                <c:formatCode>0.00%</c:formatCode>
                <c:ptCount val="5"/>
                <c:pt idx="0">
                  <c:v>0.4848</c:v>
                </c:pt>
                <c:pt idx="1">
                  <c:v>0.1818</c:v>
                </c:pt>
                <c:pt idx="2">
                  <c:v>0.1515</c:v>
                </c:pt>
                <c:pt idx="3">
                  <c:v>0.1212</c:v>
                </c:pt>
                <c:pt idx="4">
                  <c:v>0.0606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5458-4D30-88A2-544FECF02E1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93418-EE88-4B94-ABA9-A7DDEC48A4B8}" type="datetimeFigureOut">
              <a:rPr lang="fr-CA" smtClean="0"/>
              <a:t>17-04-13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DD807-A450-48F4-95BC-8BDDEFB2053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6956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DD807-A450-48F4-95BC-8BDDEFB20536}" type="slidenum">
              <a:rPr lang="fr-CA" smtClean="0"/>
              <a:t>20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27395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0347-CC7E-4ABE-AD34-C3CE00BAD408}" type="datetimeFigureOut">
              <a:rPr lang="fr-CA" smtClean="0"/>
              <a:t>17-04-13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BBAA-D168-48FD-AEEB-60635FA0D117}" type="slidenum">
              <a:rPr lang="fr-CA" smtClean="0"/>
              <a:t>‹#›</a:t>
            </a:fld>
            <a:endParaRPr lang="fr-CA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Modifiez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0347-CC7E-4ABE-AD34-C3CE00BAD408}" type="datetimeFigureOut">
              <a:rPr lang="fr-CA" smtClean="0"/>
              <a:t>17-04-13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BBAA-D168-48FD-AEEB-60635FA0D117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0347-CC7E-4ABE-AD34-C3CE00BAD408}" type="datetimeFigureOut">
              <a:rPr lang="fr-CA" smtClean="0"/>
              <a:t>17-04-13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BBAA-D168-48FD-AEEB-60635FA0D117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0347-CC7E-4ABE-AD34-C3CE00BAD408}" type="datetimeFigureOut">
              <a:rPr lang="fr-CA" smtClean="0"/>
              <a:t>17-04-13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BBAA-D168-48FD-AEEB-60635FA0D117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0347-CC7E-4ABE-AD34-C3CE00BAD408}" type="datetimeFigureOut">
              <a:rPr lang="fr-CA" smtClean="0"/>
              <a:t>17-04-13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2CCBBAA-D168-48FD-AEEB-60635FA0D117}" type="slidenum">
              <a:rPr lang="fr-CA" smtClean="0"/>
              <a:t>‹#›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0347-CC7E-4ABE-AD34-C3CE00BAD408}" type="datetimeFigureOut">
              <a:rPr lang="fr-CA" smtClean="0"/>
              <a:t>17-04-13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BBAA-D168-48FD-AEEB-60635FA0D117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0347-CC7E-4ABE-AD34-C3CE00BAD408}" type="datetimeFigureOut">
              <a:rPr lang="fr-CA" smtClean="0"/>
              <a:t>17-04-13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BBAA-D168-48FD-AEEB-60635FA0D117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0347-CC7E-4ABE-AD34-C3CE00BAD408}" type="datetimeFigureOut">
              <a:rPr lang="fr-CA" smtClean="0"/>
              <a:t>17-04-13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BBAA-D168-48FD-AEEB-60635FA0D117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0347-CC7E-4ABE-AD34-C3CE00BAD408}" type="datetimeFigureOut">
              <a:rPr lang="fr-CA" smtClean="0"/>
              <a:t>17-04-13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BBAA-D168-48FD-AEEB-60635FA0D117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0347-CC7E-4ABE-AD34-C3CE00BAD408}" type="datetimeFigureOut">
              <a:rPr lang="fr-CA" smtClean="0"/>
              <a:t>17-04-13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BBAA-D168-48FD-AEEB-60635FA0D117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0347-CC7E-4ABE-AD34-C3CE00BAD408}" type="datetimeFigureOut">
              <a:rPr lang="fr-CA" smtClean="0"/>
              <a:t>17-04-13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BBAA-D168-48FD-AEEB-60635FA0D117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Modifiez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23D0347-CC7E-4ABE-AD34-C3CE00BAD408}" type="datetimeFigureOut">
              <a:rPr lang="fr-CA" smtClean="0"/>
              <a:t>17-04-13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2CCBBAA-D168-48FD-AEEB-60635FA0D117}" type="slidenum">
              <a:rPr lang="fr-CA" smtClean="0"/>
              <a:t>‹#›</a:t>
            </a:fld>
            <a:endParaRPr lang="fr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4" Type="http://schemas.openxmlformats.org/officeDocument/2006/relationships/tags" Target="../tags/tag39.xml"/><Relationship Id="rId5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7" Type="http://schemas.openxmlformats.org/officeDocument/2006/relationships/image" Target="../media/image2.png"/><Relationship Id="rId1" Type="http://schemas.openxmlformats.org/officeDocument/2006/relationships/tags" Target="../tags/tag36.xml"/><Relationship Id="rId2" Type="http://schemas.openxmlformats.org/officeDocument/2006/relationships/tags" Target="../tags/tag3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4" Type="http://schemas.openxmlformats.org/officeDocument/2006/relationships/tags" Target="../tags/tag43.xml"/><Relationship Id="rId5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7" Type="http://schemas.openxmlformats.org/officeDocument/2006/relationships/image" Target="../media/image2.png"/><Relationship Id="rId1" Type="http://schemas.openxmlformats.org/officeDocument/2006/relationships/tags" Target="../tags/tag40.xml"/><Relationship Id="rId2" Type="http://schemas.openxmlformats.org/officeDocument/2006/relationships/tags" Target="../tags/tag4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4" Type="http://schemas.openxmlformats.org/officeDocument/2006/relationships/tags" Target="../tags/tag47.xml"/><Relationship Id="rId5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7" Type="http://schemas.openxmlformats.org/officeDocument/2006/relationships/image" Target="../media/image2.png"/><Relationship Id="rId1" Type="http://schemas.openxmlformats.org/officeDocument/2006/relationships/tags" Target="../tags/tag44.xml"/><Relationship Id="rId2" Type="http://schemas.openxmlformats.org/officeDocument/2006/relationships/tags" Target="../tags/tag4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4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1" Type="http://schemas.openxmlformats.org/officeDocument/2006/relationships/tags" Target="../tags/tag48.xml"/><Relationship Id="rId2" Type="http://schemas.openxmlformats.org/officeDocument/2006/relationships/tags" Target="../tags/tag4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4" Type="http://schemas.openxmlformats.org/officeDocument/2006/relationships/tags" Target="../tags/tag54.xml"/><Relationship Id="rId5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" Type="http://schemas.openxmlformats.org/officeDocument/2006/relationships/tags" Target="../tags/tag51.xml"/><Relationship Id="rId2" Type="http://schemas.openxmlformats.org/officeDocument/2006/relationships/tags" Target="../tags/tag5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4" Type="http://schemas.openxmlformats.org/officeDocument/2006/relationships/tags" Target="../tags/tag58.xml"/><Relationship Id="rId5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" Type="http://schemas.openxmlformats.org/officeDocument/2006/relationships/tags" Target="../tags/tag55.xml"/><Relationship Id="rId2" Type="http://schemas.openxmlformats.org/officeDocument/2006/relationships/tags" Target="../tags/tag5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4" Type="http://schemas.openxmlformats.org/officeDocument/2006/relationships/tags" Target="../tags/tag62.xml"/><Relationship Id="rId5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" Type="http://schemas.openxmlformats.org/officeDocument/2006/relationships/tags" Target="../tags/tag59.xml"/><Relationship Id="rId2" Type="http://schemas.openxmlformats.org/officeDocument/2006/relationships/tags" Target="../tags/tag6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4" Type="http://schemas.openxmlformats.org/officeDocument/2006/relationships/tags" Target="../tags/tag66.xml"/><Relationship Id="rId5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" Type="http://schemas.openxmlformats.org/officeDocument/2006/relationships/tags" Target="../tags/tag63.xml"/><Relationship Id="rId2" Type="http://schemas.openxmlformats.org/officeDocument/2006/relationships/tags" Target="../tags/tag6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4" Type="http://schemas.openxmlformats.org/officeDocument/2006/relationships/tags" Target="../tags/tag70.xml"/><Relationship Id="rId5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" Type="http://schemas.openxmlformats.org/officeDocument/2006/relationships/tags" Target="../tags/tag67.xml"/><Relationship Id="rId2" Type="http://schemas.openxmlformats.org/officeDocument/2006/relationships/tags" Target="../tags/tag6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4" Type="http://schemas.openxmlformats.org/officeDocument/2006/relationships/tags" Target="../tags/tag74.xml"/><Relationship Id="rId5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" Type="http://schemas.openxmlformats.org/officeDocument/2006/relationships/tags" Target="../tags/tag71.xml"/><Relationship Id="rId2" Type="http://schemas.openxmlformats.org/officeDocument/2006/relationships/tags" Target="../tags/tag7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4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1" Type="http://schemas.openxmlformats.org/officeDocument/2006/relationships/tags" Target="../tags/tag4.xml"/><Relationship Id="rId2" Type="http://schemas.openxmlformats.org/officeDocument/2006/relationships/tags" Target="../tags/tag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77.xml"/><Relationship Id="rId4" Type="http://schemas.openxmlformats.org/officeDocument/2006/relationships/tags" Target="../tags/tag78.xml"/><Relationship Id="rId5" Type="http://schemas.openxmlformats.org/officeDocument/2006/relationships/slideLayout" Target="../slideLayouts/slideLayout2.xml"/><Relationship Id="rId6" Type="http://schemas.openxmlformats.org/officeDocument/2006/relationships/notesSlide" Target="../notesSlides/notesSlide1.xml"/><Relationship Id="rId7" Type="http://schemas.openxmlformats.org/officeDocument/2006/relationships/image" Target="../media/image2.png"/><Relationship Id="rId1" Type="http://schemas.openxmlformats.org/officeDocument/2006/relationships/tags" Target="../tags/tag75.xml"/><Relationship Id="rId2" Type="http://schemas.openxmlformats.org/officeDocument/2006/relationships/tags" Target="../tags/tag7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2.png"/><Relationship Id="rId1" Type="http://schemas.openxmlformats.org/officeDocument/2006/relationships/tags" Target="../tags/tag79.xml"/><Relationship Id="rId2" Type="http://schemas.openxmlformats.org/officeDocument/2006/relationships/tags" Target="../tags/tag8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83.xml"/><Relationship Id="rId4" Type="http://schemas.openxmlformats.org/officeDocument/2006/relationships/tags" Target="../tags/tag84.xml"/><Relationship Id="rId5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" Type="http://schemas.openxmlformats.org/officeDocument/2006/relationships/tags" Target="../tags/tag81.xml"/><Relationship Id="rId2" Type="http://schemas.openxmlformats.org/officeDocument/2006/relationships/tags" Target="../tags/tag8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87.xml"/><Relationship Id="rId4" Type="http://schemas.openxmlformats.org/officeDocument/2006/relationships/tags" Target="../tags/tag88.xml"/><Relationship Id="rId5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" Type="http://schemas.openxmlformats.org/officeDocument/2006/relationships/tags" Target="../tags/tag85.xml"/><Relationship Id="rId2" Type="http://schemas.openxmlformats.org/officeDocument/2006/relationships/tags" Target="../tags/tag8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91.xml"/><Relationship Id="rId4" Type="http://schemas.openxmlformats.org/officeDocument/2006/relationships/tags" Target="../tags/tag92.xml"/><Relationship Id="rId5" Type="http://schemas.openxmlformats.org/officeDocument/2006/relationships/tags" Target="../tags/tag93.xml"/><Relationship Id="rId6" Type="http://schemas.openxmlformats.org/officeDocument/2006/relationships/slideLayout" Target="../slideLayouts/slideLayout2.xml"/><Relationship Id="rId7" Type="http://schemas.openxmlformats.org/officeDocument/2006/relationships/image" Target="../media/image2.png"/><Relationship Id="rId1" Type="http://schemas.openxmlformats.org/officeDocument/2006/relationships/tags" Target="../tags/tag89.xml"/><Relationship Id="rId2" Type="http://schemas.openxmlformats.org/officeDocument/2006/relationships/tags" Target="../tags/tag9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96.xml"/><Relationship Id="rId4" Type="http://schemas.openxmlformats.org/officeDocument/2006/relationships/tags" Target="../tags/tag97.xml"/><Relationship Id="rId5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" Type="http://schemas.openxmlformats.org/officeDocument/2006/relationships/tags" Target="../tags/tag94.xml"/><Relationship Id="rId2" Type="http://schemas.openxmlformats.org/officeDocument/2006/relationships/tags" Target="../tags/tag9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100.xml"/><Relationship Id="rId4" Type="http://schemas.openxmlformats.org/officeDocument/2006/relationships/tags" Target="../tags/tag101.xml"/><Relationship Id="rId5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" Type="http://schemas.openxmlformats.org/officeDocument/2006/relationships/tags" Target="../tags/tag98.xml"/><Relationship Id="rId2" Type="http://schemas.openxmlformats.org/officeDocument/2006/relationships/tags" Target="../tags/tag9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104.xml"/><Relationship Id="rId4" Type="http://schemas.openxmlformats.org/officeDocument/2006/relationships/tags" Target="../tags/tag105.xml"/><Relationship Id="rId5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" Type="http://schemas.openxmlformats.org/officeDocument/2006/relationships/tags" Target="../tags/tag102.xml"/><Relationship Id="rId2" Type="http://schemas.openxmlformats.org/officeDocument/2006/relationships/tags" Target="../tags/tag10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108.xml"/><Relationship Id="rId4" Type="http://schemas.openxmlformats.org/officeDocument/2006/relationships/tags" Target="../tags/tag109.xml"/><Relationship Id="rId5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" Type="http://schemas.openxmlformats.org/officeDocument/2006/relationships/tags" Target="../tags/tag106.xml"/><Relationship Id="rId2" Type="http://schemas.openxmlformats.org/officeDocument/2006/relationships/tags" Target="../tags/tag10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112.xml"/><Relationship Id="rId4" Type="http://schemas.openxmlformats.org/officeDocument/2006/relationships/tags" Target="../tags/tag113.xml"/><Relationship Id="rId5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" Type="http://schemas.openxmlformats.org/officeDocument/2006/relationships/tags" Target="../tags/tag110.xml"/><Relationship Id="rId2" Type="http://schemas.openxmlformats.org/officeDocument/2006/relationships/tags" Target="../tags/tag1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4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1" Type="http://schemas.openxmlformats.org/officeDocument/2006/relationships/tags" Target="../tags/tag7.xml"/><Relationship Id="rId2" Type="http://schemas.openxmlformats.org/officeDocument/2006/relationships/tags" Target="../tags/tag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tags" Target="../tags/tag116.xml"/><Relationship Id="rId4" Type="http://schemas.openxmlformats.org/officeDocument/2006/relationships/tags" Target="../tags/tag117.xml"/><Relationship Id="rId5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" Type="http://schemas.openxmlformats.org/officeDocument/2006/relationships/tags" Target="../tags/tag114.xml"/><Relationship Id="rId2" Type="http://schemas.openxmlformats.org/officeDocument/2006/relationships/tags" Target="../tags/tag1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2.png"/><Relationship Id="rId1" Type="http://schemas.openxmlformats.org/officeDocument/2006/relationships/tags" Target="../tags/tag10.xml"/><Relationship Id="rId2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4" Type="http://schemas.openxmlformats.org/officeDocument/2006/relationships/tags" Target="../tags/tag15.xml"/><Relationship Id="rId5" Type="http://schemas.openxmlformats.org/officeDocument/2006/relationships/tags" Target="../tags/tag16.xml"/><Relationship Id="rId6" Type="http://schemas.openxmlformats.org/officeDocument/2006/relationships/slideLayout" Target="../slideLayouts/slideLayout2.xml"/><Relationship Id="rId7" Type="http://schemas.openxmlformats.org/officeDocument/2006/relationships/image" Target="../media/image2.png"/><Relationship Id="rId1" Type="http://schemas.openxmlformats.org/officeDocument/2006/relationships/tags" Target="../tags/tag12.xml"/><Relationship Id="rId2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5.png"/><Relationship Id="rId12" Type="http://schemas.openxmlformats.org/officeDocument/2006/relationships/image" Target="../media/image6.png"/><Relationship Id="rId13" Type="http://schemas.openxmlformats.org/officeDocument/2006/relationships/image" Target="../media/image2.png"/><Relationship Id="rId1" Type="http://schemas.openxmlformats.org/officeDocument/2006/relationships/tags" Target="../tags/tag17.xml"/><Relationship Id="rId2" Type="http://schemas.openxmlformats.org/officeDocument/2006/relationships/tags" Target="../tags/tag18.xml"/><Relationship Id="rId3" Type="http://schemas.openxmlformats.org/officeDocument/2006/relationships/tags" Target="../tags/tag19.xml"/><Relationship Id="rId4" Type="http://schemas.openxmlformats.org/officeDocument/2006/relationships/tags" Target="../tags/tag20.xml"/><Relationship Id="rId5" Type="http://schemas.openxmlformats.org/officeDocument/2006/relationships/tags" Target="../tags/tag21.xml"/><Relationship Id="rId6" Type="http://schemas.openxmlformats.org/officeDocument/2006/relationships/tags" Target="../tags/tag22.xml"/><Relationship Id="rId7" Type="http://schemas.openxmlformats.org/officeDocument/2006/relationships/tags" Target="../tags/tag23.xml"/><Relationship Id="rId8" Type="http://schemas.openxmlformats.org/officeDocument/2006/relationships/slideLayout" Target="../slideLayouts/slideLayout2.xml"/><Relationship Id="rId9" Type="http://schemas.openxmlformats.org/officeDocument/2006/relationships/chart" Target="../charts/chart1.xml"/><Relationship Id="rId10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4" Type="http://schemas.openxmlformats.org/officeDocument/2006/relationships/tags" Target="../tags/tag27.xml"/><Relationship Id="rId5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7" Type="http://schemas.openxmlformats.org/officeDocument/2006/relationships/image" Target="../media/image2.png"/><Relationship Id="rId1" Type="http://schemas.openxmlformats.org/officeDocument/2006/relationships/tags" Target="../tags/tag24.xml"/><Relationship Id="rId2" Type="http://schemas.openxmlformats.org/officeDocument/2006/relationships/tags" Target="../tags/tag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4" Type="http://schemas.openxmlformats.org/officeDocument/2006/relationships/tags" Target="../tags/tag31.xml"/><Relationship Id="rId5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" Type="http://schemas.openxmlformats.org/officeDocument/2006/relationships/tags" Target="../tags/tag28.xml"/><Relationship Id="rId2" Type="http://schemas.openxmlformats.org/officeDocument/2006/relationships/tags" Target="../tags/tag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4" Type="http://schemas.openxmlformats.org/officeDocument/2006/relationships/tags" Target="../tags/tag35.xml"/><Relationship Id="rId5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7" Type="http://schemas.openxmlformats.org/officeDocument/2006/relationships/image" Target="../media/image2.png"/><Relationship Id="rId1" Type="http://schemas.openxmlformats.org/officeDocument/2006/relationships/tags" Target="../tags/tag32.xml"/><Relationship Id="rId2" Type="http://schemas.openxmlformats.org/officeDocument/2006/relationships/tags" Target="../tags/tag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sz="6000" b="0" dirty="0">
                <a:effectLst/>
                <a:latin typeface="Aller" charset="0"/>
                <a:ea typeface="Aller" charset="0"/>
                <a:cs typeface="Aller" charset="0"/>
              </a:rPr>
              <a:t>Enquête exclusive</a:t>
            </a:r>
          </a:p>
        </p:txBody>
      </p:sp>
      <p:sp>
        <p:nvSpPr>
          <p:cNvPr id="5" name="Rectangle 4"/>
          <p:cNvSpPr/>
          <p:nvPr>
            <p:custDataLst>
              <p:tags r:id="rId2"/>
            </p:custDataLst>
          </p:nvPr>
        </p:nvSpPr>
        <p:spPr>
          <a:xfrm>
            <a:off x="0" y="1445247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6000" b="1" cap="all" dirty="0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Aller"/>
                <a:ea typeface="+mj-ea"/>
                <a:cs typeface="Times New Roman" panose="02020603050405020304" pitchFamily="18" charset="0"/>
              </a:rPr>
              <a:t>Nos manufacturiers face à la consolidation et à la continentalisation des marchés</a:t>
            </a:r>
            <a:endParaRPr lang="fr-CA" sz="6000" dirty="0"/>
          </a:p>
        </p:txBody>
      </p:sp>
      <p:pic>
        <p:nvPicPr>
          <p:cNvPr id="6" name="Image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70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226876" y="1070306"/>
            <a:ext cx="9165704" cy="1143000"/>
          </a:xfrm>
        </p:spPr>
        <p:txBody>
          <a:bodyPr>
            <a:normAutofit fontScale="90000"/>
          </a:bodyPr>
          <a:lstStyle/>
          <a:p>
            <a:r>
              <a:rPr lang="fr-FR" sz="6700" dirty="0">
                <a:latin typeface="Aller" charset="0"/>
              </a:rPr>
              <a:t>Ventes aux bannières  en pourcentage du chiffre d’affaires au Québec </a:t>
            </a:r>
            <a:r>
              <a:rPr lang="fr-FR" sz="3100" b="1" i="0" dirty="0">
                <a:solidFill>
                  <a:srgbClr val="333333"/>
                </a:solidFill>
                <a:effectLst/>
                <a:latin typeface="Aller"/>
              </a:rPr>
              <a:t/>
            </a:r>
            <a:br>
              <a:rPr lang="fr-FR" sz="3100" b="1" i="0" dirty="0">
                <a:solidFill>
                  <a:srgbClr val="333333"/>
                </a:solidFill>
                <a:effectLst/>
                <a:latin typeface="Aller"/>
              </a:rPr>
            </a:br>
            <a:endParaRPr lang="fr-CA" dirty="0">
              <a:latin typeface="Aller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95227391"/>
              </p:ext>
            </p:extLst>
          </p:nvPr>
        </p:nvGraphicFramePr>
        <p:xfrm>
          <a:off x="0" y="2797337"/>
          <a:ext cx="914400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ZoneTexte 4"/>
          <p:cNvSpPr txBox="1"/>
          <p:nvPr>
            <p:custDataLst>
              <p:tags r:id="rId3"/>
            </p:custDataLst>
          </p:nvPr>
        </p:nvSpPr>
        <p:spPr>
          <a:xfrm>
            <a:off x="0" y="6341698"/>
            <a:ext cx="4355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u="sng" dirty="0">
                <a:latin typeface="Aller"/>
              </a:rPr>
              <a:t>Profil des répondants</a:t>
            </a:r>
          </a:p>
        </p:txBody>
      </p:sp>
      <p:pic>
        <p:nvPicPr>
          <p:cNvPr id="6" name="Image 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84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31474" y="993696"/>
            <a:ext cx="9073008" cy="1143000"/>
          </a:xfrm>
        </p:spPr>
        <p:txBody>
          <a:bodyPr>
            <a:noAutofit/>
          </a:bodyPr>
          <a:lstStyle/>
          <a:p>
            <a:r>
              <a:rPr lang="fr-FR" sz="5600" dirty="0">
                <a:latin typeface="Aller" charset="0"/>
              </a:rPr>
              <a:t>Ventes directes aux quincailleries et centres de rénovation du Québec</a:t>
            </a:r>
            <a:r>
              <a:rPr lang="fr-FR" sz="3200" b="1" i="0" dirty="0">
                <a:solidFill>
                  <a:srgbClr val="333333"/>
                </a:solidFill>
                <a:effectLst/>
                <a:latin typeface="Aller"/>
              </a:rPr>
              <a:t/>
            </a:r>
            <a:br>
              <a:rPr lang="fr-FR" sz="3200" b="1" i="0" dirty="0">
                <a:solidFill>
                  <a:srgbClr val="333333"/>
                </a:solidFill>
                <a:effectLst/>
                <a:latin typeface="Aller"/>
              </a:rPr>
            </a:br>
            <a:endParaRPr lang="fr-CA" sz="3200" dirty="0">
              <a:latin typeface="Aller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51786453"/>
              </p:ext>
            </p:extLst>
          </p:nvPr>
        </p:nvGraphicFramePr>
        <p:xfrm>
          <a:off x="467544" y="2564904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ZoneTexte 4"/>
          <p:cNvSpPr txBox="1"/>
          <p:nvPr>
            <p:custDataLst>
              <p:tags r:id="rId3"/>
            </p:custDataLst>
          </p:nvPr>
        </p:nvSpPr>
        <p:spPr>
          <a:xfrm>
            <a:off x="0" y="6341698"/>
            <a:ext cx="4355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u="sng" dirty="0">
                <a:latin typeface="Aller"/>
              </a:rPr>
              <a:t>Profil des répondants</a:t>
            </a:r>
          </a:p>
        </p:txBody>
      </p:sp>
      <p:pic>
        <p:nvPicPr>
          <p:cNvPr id="6" name="Image 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180528" y="260648"/>
            <a:ext cx="9649072" cy="2492896"/>
          </a:xfrm>
        </p:spPr>
        <p:txBody>
          <a:bodyPr>
            <a:noAutofit/>
          </a:bodyPr>
          <a:lstStyle/>
          <a:p>
            <a:r>
              <a:rPr lang="fr-FR" sz="5600" dirty="0">
                <a:latin typeface="Aller" charset="0"/>
              </a:rPr>
              <a:t>Ventes aux constructeurs </a:t>
            </a:r>
            <a:br>
              <a:rPr lang="fr-FR" sz="5600" dirty="0">
                <a:latin typeface="Aller" charset="0"/>
              </a:rPr>
            </a:br>
            <a:r>
              <a:rPr lang="fr-FR" sz="5600" dirty="0">
                <a:latin typeface="Aller" charset="0"/>
              </a:rPr>
              <a:t>de maisons et aux entrepreneurs du Québec</a:t>
            </a:r>
            <a:r>
              <a:rPr lang="fr-FR" sz="3200" b="1" i="0" dirty="0">
                <a:solidFill>
                  <a:srgbClr val="333333"/>
                </a:solidFill>
                <a:effectLst/>
                <a:latin typeface="Aller"/>
              </a:rPr>
              <a:t/>
            </a:r>
            <a:br>
              <a:rPr lang="fr-FR" sz="3200" b="1" i="0" dirty="0">
                <a:solidFill>
                  <a:srgbClr val="333333"/>
                </a:solidFill>
                <a:effectLst/>
                <a:latin typeface="Aller"/>
              </a:rPr>
            </a:br>
            <a:endParaRPr lang="fr-CA" sz="3200" dirty="0">
              <a:latin typeface="Aller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5171506"/>
              </p:ext>
            </p:extLst>
          </p:nvPr>
        </p:nvGraphicFramePr>
        <p:xfrm>
          <a:off x="529208" y="2492896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ZoneTexte 4"/>
          <p:cNvSpPr txBox="1"/>
          <p:nvPr>
            <p:custDataLst>
              <p:tags r:id="rId3"/>
            </p:custDataLst>
          </p:nvPr>
        </p:nvSpPr>
        <p:spPr>
          <a:xfrm>
            <a:off x="0" y="6341698"/>
            <a:ext cx="4355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u="sng" dirty="0">
                <a:latin typeface="Aller"/>
              </a:rPr>
              <a:t>Profil des répondants</a:t>
            </a:r>
          </a:p>
        </p:txBody>
      </p:sp>
      <p:pic>
        <p:nvPicPr>
          <p:cNvPr id="6" name="Image 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67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23528" y="2348880"/>
            <a:ext cx="8229600" cy="1143000"/>
          </a:xfrm>
        </p:spPr>
        <p:txBody>
          <a:bodyPr>
            <a:noAutofit/>
          </a:bodyPr>
          <a:lstStyle/>
          <a:p>
            <a:r>
              <a:rPr lang="fr-FR" sz="6000" dirty="0">
                <a:latin typeface="Aller" charset="0"/>
              </a:rPr>
              <a:t>RELATIONS AVEC LES BANNIÈRES ET LES GROUPEMENTS D'ACHATS</a:t>
            </a:r>
            <a:endParaRPr lang="fr-CA" sz="6000" dirty="0">
              <a:latin typeface="Aller" charset="0"/>
            </a:endParaRPr>
          </a:p>
        </p:txBody>
      </p:sp>
      <p:sp>
        <p:nvSpPr>
          <p:cNvPr id="3" name="ZoneTexte 2"/>
          <p:cNvSpPr txBox="1"/>
          <p:nvPr>
            <p:custDataLst>
              <p:tags r:id="rId2"/>
            </p:custDataLst>
          </p:nvPr>
        </p:nvSpPr>
        <p:spPr>
          <a:xfrm>
            <a:off x="0" y="6118308"/>
            <a:ext cx="5436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>
                <a:latin typeface="Aller"/>
              </a:rPr>
              <a:t>RELATIONS AVEC LES BANNIÈRES ET LES GROUPEMENTS D'ACHATS</a:t>
            </a:r>
            <a:endParaRPr lang="fr-CA" sz="2000" b="1" u="sng" dirty="0">
              <a:latin typeface="Aller"/>
            </a:endParaRPr>
          </a:p>
        </p:txBody>
      </p:sp>
      <p:pic>
        <p:nvPicPr>
          <p:cNvPr id="4" name="Image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98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540568" y="836712"/>
            <a:ext cx="10225136" cy="1143000"/>
          </a:xfrm>
        </p:spPr>
        <p:txBody>
          <a:bodyPr>
            <a:noAutofit/>
          </a:bodyPr>
          <a:lstStyle/>
          <a:p>
            <a:r>
              <a:rPr lang="fr-FR" sz="4000" dirty="0">
                <a:latin typeface="Aller" charset="0"/>
              </a:rPr>
              <a:t>Impact de la </a:t>
            </a:r>
            <a:r>
              <a:rPr lang="fr-FR" sz="4000" dirty="0" smtClean="0">
                <a:latin typeface="Aller" charset="0"/>
              </a:rPr>
              <a:t>consolidation sur les organisations </a:t>
            </a:r>
            <a:r>
              <a:rPr lang="fr-FR" sz="2000" dirty="0" smtClean="0">
                <a:latin typeface="Aller" charset="0"/>
              </a:rPr>
              <a:t>(22 répondants)</a:t>
            </a:r>
            <a:endParaRPr lang="fr-CA" sz="2000" dirty="0">
              <a:latin typeface="Aller" charset="0"/>
            </a:endParaRPr>
          </a:p>
        </p:txBody>
      </p:sp>
      <p:sp>
        <p:nvSpPr>
          <p:cNvPr id="4" name="Rectangle 3"/>
          <p:cNvSpPr/>
          <p:nvPr>
            <p:custDataLst>
              <p:tags r:id="rId2"/>
            </p:custDataLst>
          </p:nvPr>
        </p:nvSpPr>
        <p:spPr>
          <a:xfrm>
            <a:off x="0" y="609329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u="sng" dirty="0">
                <a:latin typeface="Aller"/>
              </a:rPr>
              <a:t>RELATIONS AVEC LES BANNIÈRES ET LES GROUPEMENTS D'ACHATS</a:t>
            </a:r>
            <a:endParaRPr lang="fr-CA" b="1" u="sng" dirty="0">
              <a:latin typeface="Aller"/>
            </a:endParaRPr>
          </a:p>
        </p:txBody>
      </p:sp>
      <p:pic>
        <p:nvPicPr>
          <p:cNvPr id="6" name="Image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818132141"/>
              </p:ext>
            </p:extLst>
          </p:nvPr>
        </p:nvGraphicFramePr>
        <p:xfrm>
          <a:off x="457200" y="3284984"/>
          <a:ext cx="8229600" cy="2454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10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985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5904">
                <a:tc>
                  <a:txBody>
                    <a:bodyPr/>
                    <a:lstStyle/>
                    <a:p>
                      <a:pPr algn="ctr"/>
                      <a:r>
                        <a:rPr lang="fr-CA" sz="2000" dirty="0">
                          <a:latin typeface="Aller"/>
                        </a:rPr>
                        <a:t>Impact sur</a:t>
                      </a:r>
                      <a:r>
                        <a:rPr lang="fr-CA" sz="2000" baseline="0" dirty="0">
                          <a:latin typeface="Aller"/>
                        </a:rPr>
                        <a:t> les organisations</a:t>
                      </a:r>
                      <a:endParaRPr lang="fr-CA" sz="2000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000" dirty="0">
                          <a:latin typeface="Aller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6321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Plutôt des effets positifs sur l'organisation</a:t>
                      </a:r>
                      <a:endParaRPr lang="fr-CA" sz="16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31,5</a:t>
                      </a:r>
                      <a:r>
                        <a:rPr lang="fr-CA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 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6321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Plutôt des effets négatifs sur l'organisation</a:t>
                      </a:r>
                      <a:endParaRPr lang="fr-CA" sz="16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43,5</a:t>
                      </a:r>
                      <a:r>
                        <a:rPr lang="fr-CA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 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66321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Pas vraiment d'effet significatif sur l’organisation</a:t>
                      </a:r>
                      <a:endParaRPr lang="fr-CA" sz="16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25</a:t>
                      </a:r>
                      <a:r>
                        <a:rPr lang="fr-CA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 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856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1052736"/>
            <a:ext cx="8964488" cy="1143000"/>
          </a:xfrm>
        </p:spPr>
        <p:txBody>
          <a:bodyPr>
            <a:noAutofit/>
          </a:bodyPr>
          <a:lstStyle/>
          <a:p>
            <a:r>
              <a:rPr lang="fr-FR" sz="4000" dirty="0">
                <a:latin typeface="Aller" charset="0"/>
              </a:rPr>
              <a:t>Impact de la consolidation </a:t>
            </a:r>
            <a:br>
              <a:rPr lang="fr-FR" sz="4000" dirty="0">
                <a:latin typeface="Aller" charset="0"/>
              </a:rPr>
            </a:br>
            <a:r>
              <a:rPr lang="fr-FR" sz="4000" dirty="0" smtClean="0">
                <a:latin typeface="Aller" charset="0"/>
              </a:rPr>
              <a:t>sur les ventes </a:t>
            </a:r>
            <a:r>
              <a:rPr lang="fr-FR" sz="2000" dirty="0" smtClean="0">
                <a:latin typeface="Aller" charset="0"/>
              </a:rPr>
              <a:t>(22 répondants)</a:t>
            </a:r>
            <a:endParaRPr lang="fr-CA" sz="2000" dirty="0">
              <a:latin typeface="Aller" charset="0"/>
            </a:endParaRPr>
          </a:p>
        </p:txBody>
      </p:sp>
      <p:sp>
        <p:nvSpPr>
          <p:cNvPr id="4" name="Rectangle 3"/>
          <p:cNvSpPr/>
          <p:nvPr>
            <p:custDataLst>
              <p:tags r:id="rId2"/>
            </p:custDataLst>
          </p:nvPr>
        </p:nvSpPr>
        <p:spPr>
          <a:xfrm>
            <a:off x="0" y="609329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u="sng" dirty="0">
                <a:latin typeface="Aller"/>
              </a:rPr>
              <a:t>RELATIONS AVEC LES BANNIÈRES ET LES GROUPEMENTS D'ACHATS</a:t>
            </a:r>
            <a:endParaRPr lang="fr-CA" b="1" u="sng" dirty="0">
              <a:latin typeface="Aller"/>
            </a:endParaRPr>
          </a:p>
        </p:txBody>
      </p:sp>
      <p:pic>
        <p:nvPicPr>
          <p:cNvPr id="6" name="Image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070730626"/>
              </p:ext>
            </p:extLst>
          </p:nvPr>
        </p:nvGraphicFramePr>
        <p:xfrm>
          <a:off x="323528" y="3573016"/>
          <a:ext cx="8229600" cy="218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10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985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42531">
                <a:tc>
                  <a:txBody>
                    <a:bodyPr/>
                    <a:lstStyle/>
                    <a:p>
                      <a:pPr algn="ctr"/>
                      <a:r>
                        <a:rPr lang="fr-CA" sz="2000" dirty="0">
                          <a:latin typeface="Aller"/>
                        </a:rPr>
                        <a:t>Impact sur</a:t>
                      </a:r>
                      <a:r>
                        <a:rPr lang="fr-CA" sz="2000" baseline="0" dirty="0">
                          <a:latin typeface="Aller"/>
                        </a:rPr>
                        <a:t> les ventes</a:t>
                      </a:r>
                      <a:endParaRPr lang="fr-CA" sz="2000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000">
                          <a:latin typeface="Aller"/>
                        </a:rPr>
                        <a:t> </a:t>
                      </a:r>
                      <a:endParaRPr lang="fr-CA" sz="2000" dirty="0"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4163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Plutôt des effets positifs sur nos ventes</a:t>
                      </a:r>
                      <a:endParaRPr lang="fr-CA" sz="16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18</a:t>
                      </a:r>
                      <a:r>
                        <a:rPr lang="fr-CA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 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4163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Plutôt des effets négatifs sur nos ventes</a:t>
                      </a:r>
                      <a:endParaRPr lang="fr-CA" sz="16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54</a:t>
                      </a:r>
                      <a:r>
                        <a:rPr lang="fr-CA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 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19103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/>
                      </a:r>
                      <a:br>
                        <a:rPr lang="fr-FR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</a:br>
                      <a:r>
                        <a:rPr lang="fr-FR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Pas vraiment d'effet significatif sur nos ventes</a:t>
                      </a:r>
                      <a:endParaRPr lang="fr-CA" sz="16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28</a:t>
                      </a:r>
                      <a:r>
                        <a:rPr lang="fr-CA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 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25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95536" y="764704"/>
            <a:ext cx="8229600" cy="1143000"/>
          </a:xfrm>
        </p:spPr>
        <p:txBody>
          <a:bodyPr>
            <a:noAutofit/>
          </a:bodyPr>
          <a:lstStyle/>
          <a:p>
            <a:r>
              <a:rPr lang="fr-FR" sz="4400" dirty="0" smtClean="0">
                <a:latin typeface="Aller" charset="0"/>
                <a:ea typeface="Aller" charset="0"/>
                <a:cs typeface="Aller" charset="0"/>
              </a:rPr>
              <a:t>Si la consolidation vous a été favorable depuis trois ans</a:t>
            </a:r>
            <a:r>
              <a:rPr lang="mr-IN" sz="4400" dirty="0" smtClean="0">
                <a:latin typeface="Aller" charset="0"/>
                <a:ea typeface="Aller" charset="0"/>
                <a:cs typeface="Aller" charset="0"/>
              </a:rPr>
              <a:t>…</a:t>
            </a:r>
            <a:endParaRPr lang="fr-CA" sz="4400" baseline="30000" dirty="0">
              <a:latin typeface="Aller" charset="0"/>
              <a:ea typeface="Aller" charset="0"/>
              <a:cs typeface="Aller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18798399"/>
              </p:ext>
            </p:extLst>
          </p:nvPr>
        </p:nvGraphicFramePr>
        <p:xfrm>
          <a:off x="468313" y="2135188"/>
          <a:ext cx="8229600" cy="3598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58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537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9678"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>
                          <a:latin typeface="Aller"/>
                        </a:rPr>
                        <a:t>Si le consolidation vous a été </a:t>
                      </a:r>
                      <a:r>
                        <a:rPr lang="fr-CA" u="sng" dirty="0" smtClean="0">
                          <a:latin typeface="Aller"/>
                        </a:rPr>
                        <a:t>favorable</a:t>
                      </a:r>
                      <a:r>
                        <a:rPr lang="fr-CA" dirty="0" smtClean="0">
                          <a:latin typeface="Aller"/>
                        </a:rPr>
                        <a:t> depuis trois ans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latin typeface="Aller"/>
                        </a:rPr>
                        <a:t>Répondants</a:t>
                      </a:r>
                      <a:r>
                        <a:rPr lang="fr-CA" baseline="0" dirty="0">
                          <a:latin typeface="Aller"/>
                        </a:rPr>
                        <a:t> (31)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9678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Augmentation de 1 à 5 % des ventes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16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9678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Augmentation de 6 à 10 % des ventes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10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9678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Augmentation de 10 à 20 % des ventes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0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9678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Augmentation de plus de 20 % de nos ventes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3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9678"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Ne s'applique pas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71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>
            <p:custDataLst>
              <p:tags r:id="rId3"/>
            </p:custDataLst>
          </p:nvPr>
        </p:nvSpPr>
        <p:spPr>
          <a:xfrm>
            <a:off x="0" y="6118308"/>
            <a:ext cx="5436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>
                <a:latin typeface="Aller"/>
              </a:rPr>
              <a:t>RELATIONS AVEC LES BANNIÈRES ET LES GROUPEMENTS D'ACHATS</a:t>
            </a:r>
            <a:endParaRPr lang="fr-CA" sz="2000" b="1" u="sng" dirty="0">
              <a:latin typeface="Aller"/>
            </a:endParaRPr>
          </a:p>
        </p:txBody>
      </p:sp>
      <p:pic>
        <p:nvPicPr>
          <p:cNvPr id="5" name="Image 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8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694826"/>
            <a:ext cx="9001000" cy="1143000"/>
          </a:xfrm>
        </p:spPr>
        <p:txBody>
          <a:bodyPr>
            <a:noAutofit/>
          </a:bodyPr>
          <a:lstStyle/>
          <a:p>
            <a:r>
              <a:rPr lang="fr-FR" sz="5000" dirty="0">
                <a:latin typeface="Aller" charset="0"/>
                <a:ea typeface="Aller" charset="0"/>
                <a:cs typeface="Aller" charset="0"/>
              </a:rPr>
              <a:t>Si la consolidation vous été </a:t>
            </a:r>
            <a:r>
              <a:rPr lang="fr-FR" sz="5000" dirty="0" smtClean="0">
                <a:latin typeface="Aller" charset="0"/>
                <a:ea typeface="Aller" charset="0"/>
                <a:cs typeface="Aller" charset="0"/>
              </a:rPr>
              <a:t>défavorable </a:t>
            </a:r>
            <a:r>
              <a:rPr lang="fr-FR" sz="5000" dirty="0">
                <a:latin typeface="Aller" charset="0"/>
                <a:ea typeface="Aller" charset="0"/>
                <a:cs typeface="Aller" charset="0"/>
              </a:rPr>
              <a:t>depuis trois ans</a:t>
            </a:r>
            <a:r>
              <a:rPr lang="mr-IN" sz="5000" dirty="0">
                <a:latin typeface="Aller" charset="0"/>
                <a:ea typeface="Aller" charset="0"/>
                <a:cs typeface="Aller" charset="0"/>
              </a:rPr>
              <a:t>…</a:t>
            </a:r>
            <a:endParaRPr lang="fr-CA" sz="5000" dirty="0">
              <a:latin typeface="Aller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03608226"/>
              </p:ext>
            </p:extLst>
          </p:nvPr>
        </p:nvGraphicFramePr>
        <p:xfrm>
          <a:off x="251520" y="2564904"/>
          <a:ext cx="8446393" cy="3188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50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913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29489"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>
                          <a:latin typeface="Aller"/>
                        </a:rPr>
                        <a:t>Si</a:t>
                      </a:r>
                      <a:r>
                        <a:rPr lang="fr-CA" baseline="0" dirty="0" smtClean="0">
                          <a:latin typeface="Aller"/>
                        </a:rPr>
                        <a:t> la consolidation vous a été </a:t>
                      </a:r>
                      <a:r>
                        <a:rPr lang="fr-CA" u="sng" baseline="0" dirty="0" smtClean="0">
                          <a:latin typeface="Aller"/>
                        </a:rPr>
                        <a:t>défavorable</a:t>
                      </a:r>
                      <a:r>
                        <a:rPr lang="fr-CA" baseline="0" dirty="0" smtClean="0">
                          <a:latin typeface="Aller"/>
                        </a:rPr>
                        <a:t> depuis trois ans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latin typeface="Aller"/>
                        </a:rPr>
                        <a:t>Répondants</a:t>
                      </a:r>
                      <a:r>
                        <a:rPr lang="fr-CA" baseline="0" dirty="0">
                          <a:latin typeface="Aller"/>
                        </a:rPr>
                        <a:t> (31)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6017">
                <a:tc>
                  <a:txBody>
                    <a:bodyPr/>
                    <a:lstStyle/>
                    <a:p>
                      <a:pPr algn="ctr" fontAlgn="t"/>
                      <a:r>
                        <a:rPr lang="fr-FR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Diminution de 1 à 5 % des ventes </a:t>
                      </a:r>
                    </a:p>
                  </a:txBody>
                  <a:tcPr marL="95250" marR="190500" marT="57150" marB="5715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10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ller"/>
                      </a:endParaRPr>
                    </a:p>
                  </a:txBody>
                  <a:tcPr marL="95250" marR="190500" marT="57150" marB="5715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9205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Diminution de 6 à 10 % des ventes 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19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9205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Diminution de 10 à 20 % des ventes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6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9205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Diminution de plus de 20 % des ventes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10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9205"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Ne s'applique pas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55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>
            <p:custDataLst>
              <p:tags r:id="rId3"/>
            </p:custDataLst>
          </p:nvPr>
        </p:nvSpPr>
        <p:spPr>
          <a:xfrm>
            <a:off x="0" y="6118308"/>
            <a:ext cx="5436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>
                <a:latin typeface="Aller"/>
              </a:rPr>
              <a:t>RELATIONS AVEC LES BANNIÈRES ET LES GROUPEMENTS D'ACHATS</a:t>
            </a:r>
            <a:endParaRPr lang="fr-CA" sz="2000" b="1" u="sng" dirty="0">
              <a:latin typeface="Aller"/>
            </a:endParaRPr>
          </a:p>
        </p:txBody>
      </p:sp>
      <p:pic>
        <p:nvPicPr>
          <p:cNvPr id="5" name="Image 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95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270284" y="688584"/>
            <a:ext cx="9612560" cy="1143000"/>
          </a:xfrm>
        </p:spPr>
        <p:txBody>
          <a:bodyPr>
            <a:noAutofit/>
          </a:bodyPr>
          <a:lstStyle/>
          <a:p>
            <a:r>
              <a:rPr lang="fr-FR" sz="4400" dirty="0" smtClean="0">
                <a:latin typeface="Aller" charset="0"/>
              </a:rPr>
              <a:t>Puisque la consolidation se poursuit, les trois prochaines années</a:t>
            </a:r>
            <a:r>
              <a:rPr lang="mr-IN" sz="6000" dirty="0" smtClean="0">
                <a:latin typeface="Aller" charset="0"/>
              </a:rPr>
              <a:t>…</a:t>
            </a:r>
            <a:r>
              <a:rPr lang="fr-FR" sz="2400" b="1" i="0" dirty="0">
                <a:solidFill>
                  <a:srgbClr val="333333"/>
                </a:solidFill>
                <a:effectLst/>
                <a:latin typeface="Arial"/>
              </a:rPr>
              <a:t/>
            </a:r>
            <a:br>
              <a:rPr lang="fr-FR" sz="2400" b="1" i="0" dirty="0">
                <a:solidFill>
                  <a:srgbClr val="333333"/>
                </a:solidFill>
                <a:effectLst/>
                <a:latin typeface="Arial"/>
              </a:rPr>
            </a:br>
            <a:endParaRPr lang="fr-CA" sz="4000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14919274"/>
              </p:ext>
            </p:extLst>
          </p:nvPr>
        </p:nvGraphicFramePr>
        <p:xfrm>
          <a:off x="539552" y="1945356"/>
          <a:ext cx="7992888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44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38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14137"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>
                          <a:latin typeface="Aller"/>
                        </a:rPr>
                        <a:t>Face à la consolidation</a:t>
                      </a:r>
                      <a:r>
                        <a:rPr lang="fr-CA" baseline="0" dirty="0" smtClean="0">
                          <a:latin typeface="Aller"/>
                        </a:rPr>
                        <a:t> progressive, prévision pour les trois années à venir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latin typeface="Aller"/>
                        </a:rPr>
                        <a:t>Répondants (32)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5810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Augmentation de 1 à 5 % des ventes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13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5810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Diminution de 1 à 5 % des ventes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10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5810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Augmentation de 6 à 10 % des ventes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19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5810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Diminution de 6 à 10 % des ventes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6</a:t>
                      </a:r>
                      <a:r>
                        <a:rPr lang="fr-CA" b="1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 </a:t>
                      </a:r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5810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Augmentation de 10 à 20 % des ventes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3</a:t>
                      </a:r>
                      <a:r>
                        <a:rPr lang="fr-CA" b="1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 </a:t>
                      </a:r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5810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Diminution de 10 à 20 % des ventes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9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5810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Augmentation de plus de 20 % des ventes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6</a:t>
                      </a:r>
                      <a:r>
                        <a:rPr lang="fr-CA" b="1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 </a:t>
                      </a:r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5810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Diminution de plus de 20 % des ventes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6</a:t>
                      </a:r>
                      <a:r>
                        <a:rPr lang="fr-CA" b="1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 </a:t>
                      </a:r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55810"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Ne s'applique pas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28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>
            <p:custDataLst>
              <p:tags r:id="rId3"/>
            </p:custDataLst>
          </p:nvPr>
        </p:nvSpPr>
        <p:spPr>
          <a:xfrm>
            <a:off x="0" y="6118308"/>
            <a:ext cx="5436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>
                <a:latin typeface="Aller"/>
              </a:rPr>
              <a:t>RELATIONS AVEC LES BANNIÈRES ET LES GROUPEMENTS D'ACHATS</a:t>
            </a:r>
            <a:endParaRPr lang="fr-CA" sz="2000" b="1" u="sng" dirty="0">
              <a:latin typeface="Aller"/>
            </a:endParaRPr>
          </a:p>
        </p:txBody>
      </p:sp>
      <p:pic>
        <p:nvPicPr>
          <p:cNvPr id="5" name="Image 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104820"/>
            <a:ext cx="2771800" cy="78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52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782252" y="868295"/>
            <a:ext cx="11017224" cy="1143000"/>
          </a:xfrm>
        </p:spPr>
        <p:txBody>
          <a:bodyPr>
            <a:noAutofit/>
          </a:bodyPr>
          <a:lstStyle/>
          <a:p>
            <a:r>
              <a:rPr lang="fr-FR" sz="3600" dirty="0">
                <a:effectLst/>
                <a:latin typeface="Aller"/>
                <a:cs typeface="Times New Roman" panose="02020603050405020304" pitchFamily="18" charset="0"/>
              </a:rPr>
              <a:t>P</a:t>
            </a:r>
            <a:r>
              <a:rPr lang="fr-FR" sz="3600" b="1" i="0" dirty="0">
                <a:effectLst/>
                <a:latin typeface="Aller"/>
                <a:cs typeface="Times New Roman" panose="02020603050405020304" pitchFamily="18" charset="0"/>
              </a:rPr>
              <a:t>rincipales contraintes </a:t>
            </a:r>
            <a:br>
              <a:rPr lang="fr-FR" sz="3600" b="1" i="0" dirty="0">
                <a:effectLst/>
                <a:latin typeface="Aller"/>
                <a:cs typeface="Times New Roman" panose="02020603050405020304" pitchFamily="18" charset="0"/>
              </a:rPr>
            </a:br>
            <a:r>
              <a:rPr lang="fr-FR" sz="3600" b="1" i="0" dirty="0">
                <a:effectLst/>
                <a:latin typeface="Aller"/>
                <a:cs typeface="Times New Roman" panose="02020603050405020304" pitchFamily="18" charset="0"/>
              </a:rPr>
              <a:t>à la compétitivité pour vendre aux joueurs nationaux et internationaux</a:t>
            </a:r>
            <a:r>
              <a:rPr lang="fr-FR" sz="5600" b="1" i="0" dirty="0">
                <a:solidFill>
                  <a:srgbClr val="333333"/>
                </a:solidFill>
                <a:effectLst/>
                <a:latin typeface="Aller"/>
              </a:rPr>
              <a:t/>
            </a:r>
            <a:br>
              <a:rPr lang="fr-FR" sz="5600" b="1" i="0" dirty="0">
                <a:solidFill>
                  <a:srgbClr val="333333"/>
                </a:solidFill>
                <a:effectLst/>
                <a:latin typeface="Aller"/>
              </a:rPr>
            </a:br>
            <a:endParaRPr lang="fr-CA" sz="5600" dirty="0">
              <a:latin typeface="Aller"/>
            </a:endParaRP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55263065"/>
              </p:ext>
            </p:extLst>
          </p:nvPr>
        </p:nvGraphicFramePr>
        <p:xfrm>
          <a:off x="611560" y="1988840"/>
          <a:ext cx="8229600" cy="3953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1683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05579">
                <a:tc>
                  <a:txBody>
                    <a:bodyPr/>
                    <a:lstStyle/>
                    <a:p>
                      <a:pPr algn="ctr"/>
                      <a:endParaRPr lang="fr-CA" sz="1600" dirty="0">
                        <a:latin typeface="Aller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Très important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Important</a:t>
                      </a:r>
                      <a:r>
                        <a:rPr lang="fr-CA" sz="1600" dirty="0">
                          <a:solidFill>
                            <a:schemeClr val="tx1"/>
                          </a:solidFill>
                          <a:latin typeface="Aller"/>
                        </a:rPr>
                        <a:t/>
                      </a:r>
                      <a:br>
                        <a:rPr lang="fr-CA" sz="1600" dirty="0">
                          <a:solidFill>
                            <a:schemeClr val="tx1"/>
                          </a:solidFill>
                          <a:latin typeface="Aller"/>
                        </a:rPr>
                      </a:b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Plus ou moins important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Pas du tout important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43500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Coûts des royautés et autres ponctions exigées (31)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68</a:t>
                      </a:r>
                      <a:r>
                        <a:rPr lang="fr-CA" sz="1600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23</a:t>
                      </a:r>
                      <a:r>
                        <a:rPr lang="fr-CA" sz="1600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6</a:t>
                      </a:r>
                      <a:r>
                        <a:rPr lang="fr-CA" sz="1600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3</a:t>
                      </a:r>
                      <a:r>
                        <a:rPr lang="fr-CA" sz="1600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43500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Difficultés à rencontrer les personnes-ressources (30)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50</a:t>
                      </a:r>
                      <a:r>
                        <a:rPr lang="fr-CA" sz="1600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27</a:t>
                      </a:r>
                      <a:r>
                        <a:rPr lang="fr-CA" sz="1600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10</a:t>
                      </a:r>
                      <a:r>
                        <a:rPr lang="fr-CA" sz="1600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13</a:t>
                      </a:r>
                      <a:r>
                        <a:rPr lang="fr-CA" sz="1600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43500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Loyauté des bannières ou groupements d'achats (31)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48</a:t>
                      </a:r>
                      <a:r>
                        <a:rPr lang="fr-CA" sz="1600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42</a:t>
                      </a:r>
                      <a:r>
                        <a:rPr lang="fr-CA" sz="1600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10</a:t>
                      </a:r>
                      <a:r>
                        <a:rPr lang="fr-CA" sz="1600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0</a:t>
                      </a:r>
                      <a:r>
                        <a:rPr lang="fr-CA" sz="1600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sz="16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>
            <p:custDataLst>
              <p:tags r:id="rId3"/>
            </p:custDataLst>
          </p:nvPr>
        </p:nvSpPr>
        <p:spPr>
          <a:xfrm>
            <a:off x="0" y="6118308"/>
            <a:ext cx="5436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>
                <a:latin typeface="Aller"/>
              </a:rPr>
              <a:t>RELATIONS AVEC LES BANNIÈRES ET LES GROUPEMENTS D'ACHATS</a:t>
            </a:r>
            <a:endParaRPr lang="fr-CA" sz="2000" b="1" u="sng" dirty="0">
              <a:latin typeface="Aller"/>
            </a:endParaRPr>
          </a:p>
        </p:txBody>
      </p:sp>
      <p:pic>
        <p:nvPicPr>
          <p:cNvPr id="5" name="Image 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13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6000" dirty="0">
                <a:latin typeface="Aller" charset="0"/>
                <a:ea typeface="Aller" charset="0"/>
                <a:cs typeface="Aller" charset="0"/>
              </a:rPr>
              <a:t>Objectif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29776" y="2276872"/>
            <a:ext cx="8229600" cy="4709160"/>
          </a:xfrm>
        </p:spPr>
        <p:txBody>
          <a:bodyPr>
            <a:noAutofit/>
          </a:bodyPr>
          <a:lstStyle/>
          <a:p>
            <a:pPr marL="137160" indent="0" algn="ctr">
              <a:buNone/>
            </a:pPr>
            <a:r>
              <a:rPr lang="fr-FR" sz="3800" dirty="0">
                <a:latin typeface="Aller"/>
              </a:rPr>
              <a:t>Situer nos manufacturiers membres </a:t>
            </a:r>
          </a:p>
          <a:p>
            <a:pPr marL="137160" indent="0" algn="ctr">
              <a:buNone/>
            </a:pPr>
            <a:r>
              <a:rPr lang="fr-FR" sz="3800" dirty="0">
                <a:latin typeface="Aller"/>
              </a:rPr>
              <a:t>face à  la consolidation et la </a:t>
            </a:r>
            <a:r>
              <a:rPr lang="fr-FR" sz="6000" b="1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ller" charset="0"/>
              </a:rPr>
              <a:t>continentalisation</a:t>
            </a:r>
            <a:r>
              <a:rPr lang="fr-FR" sz="3800" dirty="0">
                <a:latin typeface="Aller"/>
              </a:rPr>
              <a:t> </a:t>
            </a:r>
            <a:endParaRPr lang="fr-FR" sz="6000" b="1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Aller" charset="0"/>
            </a:endParaRPr>
          </a:p>
          <a:p>
            <a:pPr marL="137160" indent="0" algn="ctr">
              <a:buNone/>
            </a:pPr>
            <a:r>
              <a:rPr lang="fr-FR" sz="3800" dirty="0">
                <a:latin typeface="Aller"/>
              </a:rPr>
              <a:t>des marchés</a:t>
            </a:r>
            <a:endParaRPr lang="fr-CA" sz="3800" dirty="0">
              <a:latin typeface="Aller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637" y="6076950"/>
            <a:ext cx="2773363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539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540568" y="332656"/>
            <a:ext cx="10225136" cy="1143000"/>
          </a:xfrm>
        </p:spPr>
        <p:txBody>
          <a:bodyPr>
            <a:noAutofit/>
          </a:bodyPr>
          <a:lstStyle/>
          <a:p>
            <a:r>
              <a:rPr lang="fr-FR" sz="32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32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32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32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400" dirty="0">
                <a:latin typeface="Aller" charset="0"/>
              </a:rPr>
              <a:t>Priorités attendues du </a:t>
            </a:r>
            <a:br>
              <a:rPr lang="fr-FR" sz="4400" dirty="0">
                <a:latin typeface="Aller" charset="0"/>
              </a:rPr>
            </a:br>
            <a:r>
              <a:rPr lang="fr-FR" sz="4400" dirty="0">
                <a:latin typeface="Aller" charset="0"/>
              </a:rPr>
              <a:t>gouvernement du Québec </a:t>
            </a:r>
            <a:br>
              <a:rPr lang="fr-FR" sz="4400" dirty="0">
                <a:latin typeface="Aller" charset="0"/>
              </a:rPr>
            </a:br>
            <a:r>
              <a:rPr lang="fr-FR" sz="4400" dirty="0">
                <a:latin typeface="Aller" charset="0"/>
              </a:rPr>
              <a:t>pour la croissance domestique</a:t>
            </a:r>
            <a:r>
              <a:rPr lang="fr-FR" sz="6000" dirty="0">
                <a:latin typeface="Aller" charset="0"/>
              </a:rPr>
              <a:t/>
            </a:r>
            <a:br>
              <a:rPr lang="fr-FR" sz="6000" dirty="0">
                <a:latin typeface="Aller" charset="0"/>
              </a:rPr>
            </a:br>
            <a:endParaRPr lang="fr-CA" sz="6000" dirty="0">
              <a:latin typeface="Aller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91576724"/>
              </p:ext>
            </p:extLst>
          </p:nvPr>
        </p:nvGraphicFramePr>
        <p:xfrm>
          <a:off x="467543" y="2158171"/>
          <a:ext cx="8208913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40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10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92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10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135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91694">
                <a:tc>
                  <a:txBody>
                    <a:bodyPr/>
                    <a:lstStyle/>
                    <a:p>
                      <a:pPr algn="ctr"/>
                      <a:endParaRPr lang="fr-CA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Très important </a:t>
                      </a:r>
                      <a:endParaRPr lang="fr-C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Important</a:t>
                      </a:r>
                      <a:endParaRPr lang="fr-C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Peu important</a:t>
                      </a:r>
                      <a:endParaRPr lang="fr-C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Pas du tout important</a:t>
                      </a:r>
                      <a:endParaRPr lang="fr-C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1205">
                <a:tc>
                  <a:txBody>
                    <a:bodyPr/>
                    <a:lstStyle/>
                    <a:p>
                      <a:pPr algn="ctr"/>
                      <a:r>
                        <a:rPr lang="fr-FR" sz="1400" b="1" i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Encourager l'approvisionnement auprès de fournisseurs locaux (30)</a:t>
                      </a:r>
                      <a:endParaRPr lang="fr-CA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57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27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13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3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1087">
                <a:tc>
                  <a:txBody>
                    <a:bodyPr/>
                    <a:lstStyle/>
                    <a:p>
                      <a:pPr algn="ctr"/>
                      <a:r>
                        <a:rPr lang="fr-FR" sz="1400" b="1" i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Faire des campagnes pour stimuler l'achat de produits fabriqués/assemblés au Québec</a:t>
                      </a: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FR" sz="1400" b="1" i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(30)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57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27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13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3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5651">
                <a:tc>
                  <a:txBody>
                    <a:bodyPr/>
                    <a:lstStyle/>
                    <a:p>
                      <a:pPr algn="ctr"/>
                      <a:r>
                        <a:rPr lang="fr-FR" sz="1400" b="1" i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Supporter des initiatives qui rapprochent ces donneurs d'ordre des fournisseurs québécois (30)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53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37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10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5651">
                <a:tc>
                  <a:txBody>
                    <a:bodyPr/>
                    <a:lstStyle/>
                    <a:p>
                      <a:pPr algn="ctr"/>
                      <a:r>
                        <a:rPr lang="fr-FR" sz="1400" b="1" i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Supporter l'organisation d'une vitrine du savoir-faire québécois en quincaillerie et matériaux (30)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33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33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27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7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3451">
                <a:tc>
                  <a:txBody>
                    <a:bodyPr/>
                    <a:lstStyle/>
                    <a:p>
                      <a:pPr algn="ctr"/>
                      <a:r>
                        <a:rPr lang="fr-FR" sz="1400" b="1" i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Supporter des événements de type "</a:t>
                      </a:r>
                      <a:r>
                        <a:rPr lang="fr-FR" sz="1400" b="1" i="0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Meet</a:t>
                      </a:r>
                      <a:r>
                        <a:rPr lang="fr-FR" sz="1400" b="1" i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the </a:t>
                      </a:r>
                      <a:r>
                        <a:rPr lang="fr-FR" sz="1400" b="1" i="0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buyers</a:t>
                      </a:r>
                      <a:r>
                        <a:rPr lang="fr-FR" sz="1400" b="1" i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" (30)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30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34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23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13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%</a:t>
                      </a:r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/>
                      </a:r>
                      <a:b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</a:b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>
            <p:custDataLst>
              <p:tags r:id="rId3"/>
            </p:custDataLst>
          </p:nvPr>
        </p:nvSpPr>
        <p:spPr>
          <a:xfrm>
            <a:off x="0" y="6118308"/>
            <a:ext cx="5436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>
                <a:latin typeface="Aller"/>
              </a:rPr>
              <a:t>RELATIONS AVEC LES BANNIÈRES ET LES GROUPEMENTS D'ACHATS</a:t>
            </a:r>
            <a:endParaRPr lang="fr-CA" sz="2000" b="1" u="sng" dirty="0">
              <a:latin typeface="Aller"/>
            </a:endParaRPr>
          </a:p>
        </p:txBody>
      </p:sp>
      <p:pic>
        <p:nvPicPr>
          <p:cNvPr id="5" name="Image 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85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67544" y="31409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CA" sz="6700" dirty="0">
                <a:latin typeface="Aller" charset="0"/>
              </a:rPr>
              <a:t>MARCHÉS </a:t>
            </a:r>
            <a:br>
              <a:rPr lang="fr-CA" sz="6700" dirty="0">
                <a:latin typeface="Aller" charset="0"/>
              </a:rPr>
            </a:br>
            <a:r>
              <a:rPr lang="fr-CA" sz="6700" dirty="0">
                <a:latin typeface="Aller" charset="0"/>
              </a:rPr>
              <a:t>HORS-QUÉBEC</a:t>
            </a:r>
            <a:r>
              <a:rPr lang="fr-CA" b="1" i="0" dirty="0">
                <a:solidFill>
                  <a:srgbClr val="333333"/>
                </a:solidFill>
                <a:effectLst/>
                <a:latin typeface="Arial"/>
              </a:rPr>
              <a:t/>
            </a:r>
            <a:br>
              <a:rPr lang="fr-CA" b="1" i="0" dirty="0">
                <a:solidFill>
                  <a:srgbClr val="333333"/>
                </a:solidFill>
                <a:effectLst/>
                <a:latin typeface="Arial"/>
              </a:rPr>
            </a:b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13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113692" y="404664"/>
            <a:ext cx="9371384" cy="2880320"/>
          </a:xfrm>
        </p:spPr>
        <p:txBody>
          <a:bodyPr>
            <a:noAutofit/>
          </a:bodyPr>
          <a:lstStyle/>
          <a:p>
            <a:r>
              <a:rPr lang="fr-FR" sz="4400" dirty="0">
                <a:latin typeface="Aller" charset="0"/>
              </a:rPr>
              <a:t>Chiffres d’affaires d’unités de </a:t>
            </a:r>
            <a:r>
              <a:rPr lang="fr-FR" sz="4400">
                <a:latin typeface="Aller" charset="0"/>
              </a:rPr>
              <a:t>fabrication/assemblage </a:t>
            </a:r>
            <a:r>
              <a:rPr lang="fr-FR" sz="4400" smtClean="0">
                <a:latin typeface="Aller" charset="0"/>
              </a:rPr>
              <a:t>des </a:t>
            </a:r>
            <a:r>
              <a:rPr lang="fr-FR" sz="4400" dirty="0">
                <a:latin typeface="Aller" charset="0"/>
              </a:rPr>
              <a:t>ventes à </a:t>
            </a:r>
            <a:r>
              <a:rPr lang="fr-FR" sz="4400">
                <a:latin typeface="Aller" charset="0"/>
              </a:rPr>
              <a:t>l'extérieur </a:t>
            </a:r>
            <a:r>
              <a:rPr lang="fr-FR" sz="4400" smtClean="0">
                <a:latin typeface="Aller" charset="0"/>
              </a:rPr>
              <a:t>du </a:t>
            </a:r>
            <a:r>
              <a:rPr lang="fr-FR" sz="4400" dirty="0">
                <a:latin typeface="Aller" charset="0"/>
              </a:rPr>
              <a:t>Québec</a:t>
            </a:r>
            <a:r>
              <a:rPr lang="fr-FR" sz="5000" b="1" i="0" dirty="0">
                <a:solidFill>
                  <a:srgbClr val="333333"/>
                </a:solidFill>
                <a:effectLst/>
                <a:latin typeface="Arial"/>
              </a:rPr>
              <a:t/>
            </a:r>
            <a:br>
              <a:rPr lang="fr-FR" sz="5000" b="1" i="0" dirty="0">
                <a:solidFill>
                  <a:srgbClr val="333333"/>
                </a:solidFill>
                <a:effectLst/>
                <a:latin typeface="Arial"/>
              </a:rPr>
            </a:br>
            <a:endParaRPr lang="fr-CA" sz="5000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03260102"/>
              </p:ext>
            </p:extLst>
          </p:nvPr>
        </p:nvGraphicFramePr>
        <p:xfrm>
          <a:off x="755576" y="3284984"/>
          <a:ext cx="7931224" cy="2592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56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656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latin typeface="Aller"/>
                        </a:rPr>
                        <a:t>Choix de réponses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latin typeface="Aller"/>
                        </a:rPr>
                        <a:t>Répondants (32)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0 %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3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De 1 à 10 %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16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De 10 à 25 %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9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De 25 à 50 %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38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De 50 à 75 %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34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100 %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0,00%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>
            <p:custDataLst>
              <p:tags r:id="rId3"/>
            </p:custDataLst>
          </p:nvPr>
        </p:nvSpPr>
        <p:spPr>
          <a:xfrm>
            <a:off x="0" y="6363417"/>
            <a:ext cx="5436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>
                <a:latin typeface="Aller"/>
              </a:rPr>
              <a:t>Marchés hors-Québec</a:t>
            </a:r>
            <a:endParaRPr lang="fr-CA" sz="2000" b="1" u="sng" dirty="0">
              <a:latin typeface="Aller"/>
            </a:endParaRPr>
          </a:p>
        </p:txBody>
      </p:sp>
      <p:pic>
        <p:nvPicPr>
          <p:cNvPr id="5" name="Image 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16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FR" sz="3600" b="1" i="0" dirty="0">
                <a:solidFill>
                  <a:srgbClr val="333333"/>
                </a:solidFill>
                <a:effectLst/>
                <a:latin typeface="Arial"/>
              </a:rPr>
              <a:t/>
            </a:r>
            <a:br>
              <a:rPr lang="fr-FR" sz="3600" b="1" i="0" dirty="0">
                <a:solidFill>
                  <a:srgbClr val="333333"/>
                </a:solidFill>
                <a:effectLst/>
                <a:latin typeface="Arial"/>
              </a:rPr>
            </a:br>
            <a:r>
              <a:rPr lang="fr-FR" sz="6700" dirty="0">
                <a:latin typeface="Aller" charset="0"/>
              </a:rPr>
              <a:t>Principaux clients à l’extérieur du Québec</a:t>
            </a:r>
            <a:r>
              <a:rPr lang="fr-FR" sz="2700" b="1" i="0" dirty="0">
                <a:effectLst/>
                <a:latin typeface="Aller"/>
                <a:cs typeface="Times New Roman" panose="02020603050405020304" pitchFamily="18" charset="0"/>
              </a:rPr>
              <a:t/>
            </a:r>
            <a:br>
              <a:rPr lang="fr-FR" sz="2700" b="1" i="0" dirty="0">
                <a:effectLst/>
                <a:latin typeface="Aller"/>
                <a:cs typeface="Times New Roman" panose="02020603050405020304" pitchFamily="18" charset="0"/>
              </a:rPr>
            </a:br>
            <a:endParaRPr lang="fr-CA" sz="2700" b="1" dirty="0">
              <a:latin typeface="Aller"/>
              <a:cs typeface="Times New Roman" panose="02020603050405020304" pitchFamily="18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4048407"/>
              </p:ext>
            </p:extLst>
          </p:nvPr>
        </p:nvGraphicFramePr>
        <p:xfrm>
          <a:off x="461020" y="2177839"/>
          <a:ext cx="8229600" cy="3856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6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505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67959">
                <a:tc>
                  <a:txBody>
                    <a:bodyPr/>
                    <a:lstStyle/>
                    <a:p>
                      <a:endParaRPr lang="fr-CA" dirty="0">
                        <a:latin typeface="Aller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Très important</a:t>
                      </a:r>
                      <a:endParaRPr lang="fr-CA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Important</a:t>
                      </a:r>
                      <a:endParaRPr lang="fr-CA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Plus ou moins important</a:t>
                      </a:r>
                      <a:endParaRPr lang="fr-CA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Pas du tout important</a:t>
                      </a:r>
                      <a:endParaRPr lang="fr-CA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6310"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Bannières et groupements d'achats (29)</a:t>
                      </a:r>
                      <a:endParaRPr lang="fr-CA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55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11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17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17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36310"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Distributeurs et grossistes (30)</a:t>
                      </a:r>
                      <a:endParaRPr lang="fr-CA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43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40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7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10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1572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Quincailleries et centres de rénovation</a:t>
                      </a:r>
                      <a:r>
                        <a:rPr lang="fr-FR" b="1" i="0" baseline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 (26)</a:t>
                      </a:r>
                      <a:endParaRPr lang="fr-CA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38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31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19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12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>
            <p:custDataLst>
              <p:tags r:id="rId3"/>
            </p:custDataLst>
          </p:nvPr>
        </p:nvSpPr>
        <p:spPr>
          <a:xfrm>
            <a:off x="1180" y="6260334"/>
            <a:ext cx="5436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>
                <a:latin typeface="Aller"/>
              </a:rPr>
              <a:t>Marchés hors-Québec</a:t>
            </a:r>
            <a:endParaRPr lang="fr-CA" sz="2000" b="1" u="sng" dirty="0">
              <a:latin typeface="Aller"/>
            </a:endParaRPr>
          </a:p>
        </p:txBody>
      </p:sp>
      <p:pic>
        <p:nvPicPr>
          <p:cNvPr id="5" name="Image 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36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396552" y="347006"/>
            <a:ext cx="9937104" cy="1143000"/>
          </a:xfrm>
        </p:spPr>
        <p:txBody>
          <a:bodyPr>
            <a:noAutofit/>
          </a:bodyPr>
          <a:lstStyle/>
          <a:p>
            <a:r>
              <a:rPr lang="fr-FR" sz="4800" dirty="0">
                <a:latin typeface="Aller" charset="0"/>
              </a:rPr>
              <a:t>Moyens utilisés </a:t>
            </a:r>
            <a:r>
              <a:rPr lang="fr-FR" sz="4400" dirty="0">
                <a:latin typeface="Aller" charset="0"/>
              </a:rPr>
              <a:t>ou envisagés pour augmenter les ventes hors-Québec</a:t>
            </a:r>
            <a:endParaRPr lang="fr-CA" sz="4400" dirty="0">
              <a:latin typeface="Aller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algn="just"/>
            <a:endParaRPr lang="fr-CA" dirty="0">
              <a:latin typeface="Aller"/>
              <a:cs typeface="Times New Roman" panose="02020603050405020304" pitchFamily="18" charset="0"/>
            </a:endParaRPr>
          </a:p>
          <a:p>
            <a:pPr algn="just"/>
            <a:endParaRPr lang="fr-CA" dirty="0">
              <a:latin typeface="Aller"/>
              <a:cs typeface="Times New Roman" panose="02020603050405020304" pitchFamily="18" charset="0"/>
            </a:endParaRPr>
          </a:p>
          <a:p>
            <a:pPr algn="just"/>
            <a:endParaRPr lang="fr-CA" dirty="0">
              <a:latin typeface="Aller"/>
              <a:cs typeface="Times New Roman" panose="02020603050405020304" pitchFamily="18" charset="0"/>
            </a:endParaRPr>
          </a:p>
          <a:p>
            <a:pPr algn="just"/>
            <a:endParaRPr lang="fr-CA" dirty="0">
              <a:latin typeface="Aller"/>
              <a:cs typeface="Times New Roman" panose="02020603050405020304" pitchFamily="18" charset="0"/>
            </a:endParaRPr>
          </a:p>
          <a:p>
            <a:pPr algn="just"/>
            <a:endParaRPr lang="fr-CA" dirty="0">
              <a:latin typeface="Aller"/>
              <a:cs typeface="Times New Roman" panose="02020603050405020304" pitchFamily="18" charset="0"/>
            </a:endParaRPr>
          </a:p>
          <a:p>
            <a:pPr algn="just"/>
            <a:endParaRPr lang="fr-CA" dirty="0">
              <a:latin typeface="Aller"/>
              <a:cs typeface="Times New Roman" panose="02020603050405020304" pitchFamily="18" charset="0"/>
            </a:endParaRPr>
          </a:p>
          <a:p>
            <a:pPr algn="just"/>
            <a:endParaRPr lang="fr-CA" dirty="0">
              <a:latin typeface="Aller"/>
              <a:cs typeface="Times New Roman" panose="02020603050405020304" pitchFamily="18" charset="0"/>
            </a:endParaRPr>
          </a:p>
          <a:p>
            <a:pPr algn="just"/>
            <a:r>
              <a:rPr lang="fr-CA" dirty="0">
                <a:latin typeface="Aller"/>
                <a:cs typeface="Times New Roman" panose="02020603050405020304" pitchFamily="18" charset="0"/>
              </a:rPr>
              <a:t>Commentaire: </a:t>
            </a:r>
          </a:p>
          <a:p>
            <a:pPr marL="0" indent="0" algn="just">
              <a:buNone/>
            </a:pPr>
            <a:r>
              <a:rPr lang="fr-CA" sz="2200" i="1" dirty="0">
                <a:latin typeface="Aller"/>
                <a:cs typeface="Times New Roman" panose="02020603050405020304" pitchFamily="18" charset="0"/>
              </a:rPr>
              <a:t>«</a:t>
            </a:r>
            <a:r>
              <a:rPr lang="fr-FR" sz="2000" i="1" dirty="0">
                <a:latin typeface="Aller"/>
                <a:cs typeface="Times New Roman" panose="02020603050405020304" pitchFamily="18" charset="0"/>
              </a:rPr>
              <a:t>Ce sont des décisions stratégiques qui nous regardons actuellement</a:t>
            </a:r>
            <a:r>
              <a:rPr lang="fr-FR" sz="2200" i="1" dirty="0">
                <a:latin typeface="Aller"/>
                <a:cs typeface="Times New Roman" panose="02020603050405020304" pitchFamily="18" charset="0"/>
              </a:rPr>
              <a:t>»</a:t>
            </a:r>
          </a:p>
          <a:p>
            <a:endParaRPr lang="fr-FR" dirty="0"/>
          </a:p>
          <a:p>
            <a:endParaRPr lang="fr-CA" dirty="0"/>
          </a:p>
        </p:txBody>
      </p:sp>
      <p:sp>
        <p:nvSpPr>
          <p:cNvPr id="4" name="ZoneTexte 3"/>
          <p:cNvSpPr txBox="1"/>
          <p:nvPr>
            <p:custDataLst>
              <p:tags r:id="rId3"/>
            </p:custDataLst>
          </p:nvPr>
        </p:nvSpPr>
        <p:spPr>
          <a:xfrm>
            <a:off x="0" y="6318363"/>
            <a:ext cx="5436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>
                <a:latin typeface="Aller"/>
              </a:rPr>
              <a:t>Marchés hors-Québec</a:t>
            </a:r>
            <a:endParaRPr lang="fr-CA" sz="2000" b="1" u="sng" dirty="0">
              <a:latin typeface="Aller"/>
            </a:endParaRPr>
          </a:p>
        </p:txBody>
      </p:sp>
      <p:pic>
        <p:nvPicPr>
          <p:cNvPr id="5" name="Image 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  <p:graphicFrame>
        <p:nvGraphicFramePr>
          <p:cNvPr id="6" name="Tableau 5"/>
          <p:cNvGraphicFramePr>
            <a:graphicFrameLocks noGrp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580521433"/>
              </p:ext>
            </p:extLst>
          </p:nvPr>
        </p:nvGraphicFramePr>
        <p:xfrm>
          <a:off x="496888" y="1919223"/>
          <a:ext cx="8424936" cy="328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08243">
                <a:tc>
                  <a:txBody>
                    <a:bodyPr/>
                    <a:lstStyle/>
                    <a:p>
                      <a:endParaRPr lang="fr-CA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solidFill>
                            <a:schemeClr val="tx1"/>
                          </a:solidFill>
                          <a:latin typeface="Aller"/>
                        </a:rPr>
                        <a:t>Sans</a:t>
                      </a:r>
                      <a:r>
                        <a:rPr lang="fr-CA" baseline="0" dirty="0">
                          <a:solidFill>
                            <a:schemeClr val="tx1"/>
                          </a:solidFill>
                          <a:latin typeface="Aller"/>
                        </a:rPr>
                        <a:t> doute</a:t>
                      </a:r>
                      <a:endParaRPr lang="fr-CA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Peut-être</a:t>
                      </a:r>
                      <a:r>
                        <a:rPr lang="fr-CA" dirty="0">
                          <a:solidFill>
                            <a:schemeClr val="tx1"/>
                          </a:solidFill>
                          <a:latin typeface="Aller"/>
                        </a:rPr>
                        <a:t/>
                      </a:r>
                      <a:br>
                        <a:rPr lang="fr-CA" dirty="0">
                          <a:solidFill>
                            <a:schemeClr val="tx1"/>
                          </a:solidFill>
                          <a:latin typeface="Aller"/>
                        </a:rPr>
                      </a:br>
                      <a:endParaRPr lang="fr-CA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solidFill>
                            <a:schemeClr val="tx1"/>
                          </a:solidFill>
                          <a:latin typeface="Aller"/>
                        </a:rPr>
                        <a:t>Pas</a:t>
                      </a:r>
                      <a:r>
                        <a:rPr lang="fr-CA" baseline="0" dirty="0">
                          <a:solidFill>
                            <a:schemeClr val="tx1"/>
                          </a:solidFill>
                          <a:latin typeface="Aller"/>
                        </a:rPr>
                        <a:t> du tout</a:t>
                      </a:r>
                      <a:endParaRPr lang="fr-CA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8057"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Exportation (28)</a:t>
                      </a:r>
                      <a:endParaRPr lang="fr-CA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68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28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4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8057"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Agence manufacturière/représentant étranger (29)</a:t>
                      </a:r>
                      <a:endParaRPr lang="fr-CA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38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45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17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8057"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Investissement direct (29)</a:t>
                      </a:r>
                      <a:endParaRPr lang="fr-CA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38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21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41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8243"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Licence/autorisation d'exploitation (27)</a:t>
                      </a:r>
                      <a:endParaRPr lang="fr-CA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7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52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41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8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134180" y="764704"/>
            <a:ext cx="9433048" cy="1143000"/>
          </a:xfrm>
        </p:spPr>
        <p:txBody>
          <a:bodyPr>
            <a:normAutofit fontScale="90000"/>
          </a:bodyPr>
          <a:lstStyle/>
          <a:p>
            <a:r>
              <a:rPr lang="fr-FR" sz="3100" b="1" i="0" dirty="0">
                <a:solidFill>
                  <a:srgbClr val="333333"/>
                </a:solidFill>
                <a:effectLst/>
                <a:latin typeface="Arial"/>
              </a:rPr>
              <a:t/>
            </a:r>
            <a:br>
              <a:rPr lang="fr-FR" sz="3100" b="1" i="0" dirty="0">
                <a:solidFill>
                  <a:srgbClr val="333333"/>
                </a:solidFill>
                <a:effectLst/>
                <a:latin typeface="Arial"/>
              </a:rPr>
            </a:br>
            <a:r>
              <a:rPr lang="fr-FR" sz="4900" dirty="0" smtClean="0">
                <a:latin typeface="Aller" charset="0"/>
              </a:rPr>
              <a:t>Compétitivité </a:t>
            </a:r>
            <a:r>
              <a:rPr lang="fr-FR" sz="4900" dirty="0">
                <a:latin typeface="Aller" charset="0"/>
              </a:rPr>
              <a:t>sur les marchés </a:t>
            </a:r>
            <a:r>
              <a:rPr lang="fr-FR" sz="4900" dirty="0" smtClean="0">
                <a:latin typeface="Aller" charset="0"/>
              </a:rPr>
              <a:t>hors-Québec: contraintes </a:t>
            </a:r>
            <a:r>
              <a:rPr lang="fr-FR" sz="4900" dirty="0">
                <a:latin typeface="Aller" charset="0"/>
              </a:rPr>
              <a:t>internes </a:t>
            </a:r>
            <a:r>
              <a:rPr lang="fr-FR" sz="4900" dirty="0" smtClean="0">
                <a:latin typeface="Aller" charset="0"/>
              </a:rPr>
              <a:t> </a:t>
            </a:r>
            <a:r>
              <a:rPr lang="fr-FR" sz="6700" dirty="0">
                <a:latin typeface="Aller" charset="0"/>
              </a:rPr>
              <a:t/>
            </a:r>
            <a:br>
              <a:rPr lang="fr-FR" sz="6700" dirty="0">
                <a:latin typeface="Aller" charset="0"/>
              </a:rPr>
            </a:br>
            <a:endParaRPr lang="fr-CA" sz="6700" dirty="0">
              <a:latin typeface="Aller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90495225"/>
              </p:ext>
            </p:extLst>
          </p:nvPr>
        </p:nvGraphicFramePr>
        <p:xfrm>
          <a:off x="467544" y="2307461"/>
          <a:ext cx="82296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8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344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CA" sz="1600" dirty="0">
                        <a:latin typeface="Aller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Très important 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Important</a:t>
                      </a:r>
                      <a:r>
                        <a:rPr lang="fr-CA" sz="1600" dirty="0">
                          <a:solidFill>
                            <a:schemeClr val="tx1"/>
                          </a:solidFill>
                          <a:latin typeface="Aller"/>
                        </a:rPr>
                        <a:t/>
                      </a:r>
                      <a:br>
                        <a:rPr lang="fr-CA" sz="1600" dirty="0">
                          <a:solidFill>
                            <a:schemeClr val="tx1"/>
                          </a:solidFill>
                          <a:latin typeface="Aller"/>
                        </a:rPr>
                      </a:b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Peu important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Pas du tout important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Gestion des taux de change (27)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44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26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15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15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Importance des coûts exigés vs les profits anticipés (28)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36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43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21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0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Manque de ressources (temps, personnel qualifié) (28)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29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50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14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7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Difficulté de trouver des partenaires d'affaires, des distributeurs  ou des agents (29)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24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45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24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7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Difficultés d'identifier les opportunités de marché (28)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4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46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39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11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>
            <p:custDataLst>
              <p:tags r:id="rId3"/>
            </p:custDataLst>
          </p:nvPr>
        </p:nvSpPr>
        <p:spPr>
          <a:xfrm>
            <a:off x="0" y="6322474"/>
            <a:ext cx="5436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>
                <a:latin typeface="Aller"/>
              </a:rPr>
              <a:t>Marchés hors-Québec</a:t>
            </a:r>
            <a:endParaRPr lang="fr-CA" sz="2000" b="1" u="sng" dirty="0">
              <a:latin typeface="Aller"/>
            </a:endParaRPr>
          </a:p>
        </p:txBody>
      </p:sp>
      <p:pic>
        <p:nvPicPr>
          <p:cNvPr id="5" name="Image 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93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1116632" y="798341"/>
            <a:ext cx="11305256" cy="1143000"/>
          </a:xfrm>
        </p:spPr>
        <p:txBody>
          <a:bodyPr>
            <a:noAutofit/>
          </a:bodyPr>
          <a:lstStyle/>
          <a:p>
            <a:r>
              <a:rPr lang="fr-FR" sz="4400" dirty="0">
                <a:latin typeface="Aller" charset="0"/>
              </a:rPr>
              <a:t>Compétitivité sur les marchés hors-Québec: contraintes </a:t>
            </a:r>
            <a:r>
              <a:rPr lang="fr-FR" sz="4400" dirty="0" smtClean="0">
                <a:latin typeface="Aller" charset="0"/>
              </a:rPr>
              <a:t>externes</a:t>
            </a:r>
            <a:r>
              <a:rPr lang="fr-FR" sz="4400" b="1" i="0" dirty="0">
                <a:solidFill>
                  <a:srgbClr val="333333"/>
                </a:solidFill>
                <a:effectLst/>
                <a:latin typeface="Arial"/>
              </a:rPr>
              <a:t/>
            </a:r>
            <a:br>
              <a:rPr lang="fr-FR" sz="4400" b="1" i="0" dirty="0">
                <a:solidFill>
                  <a:srgbClr val="333333"/>
                </a:solidFill>
                <a:effectLst/>
                <a:latin typeface="Arial"/>
              </a:rPr>
            </a:br>
            <a:endParaRPr lang="fr-CA" sz="4400" dirty="0"/>
          </a:p>
        </p:txBody>
      </p:sp>
      <p:sp>
        <p:nvSpPr>
          <p:cNvPr id="4" name="ZoneTexte 3"/>
          <p:cNvSpPr txBox="1"/>
          <p:nvPr>
            <p:custDataLst>
              <p:tags r:id="rId2"/>
            </p:custDataLst>
          </p:nvPr>
        </p:nvSpPr>
        <p:spPr>
          <a:xfrm>
            <a:off x="-24687" y="6318363"/>
            <a:ext cx="5436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>
                <a:latin typeface="Aller"/>
              </a:rPr>
              <a:t>Marchés hors-Québec</a:t>
            </a:r>
            <a:endParaRPr lang="fr-CA" sz="2000" b="1" u="sng" dirty="0">
              <a:latin typeface="Aller"/>
            </a:endParaRPr>
          </a:p>
        </p:txBody>
      </p:sp>
      <p:pic>
        <p:nvPicPr>
          <p:cNvPr id="5" name="Image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  <p:graphicFrame>
        <p:nvGraphicFramePr>
          <p:cNvPr id="7" name="Espace réservé du contenu 5"/>
          <p:cNvGraphicFramePr>
            <a:graphicFrameLocks noGrp="1"/>
          </p:cNvGraphicFramePr>
          <p:nvPr>
            <p:ph idx="1"/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45494433"/>
              </p:ext>
            </p:extLst>
          </p:nvPr>
        </p:nvGraphicFramePr>
        <p:xfrm>
          <a:off x="611560" y="2348880"/>
          <a:ext cx="8013575" cy="3588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58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18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218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218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020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00559">
                <a:tc>
                  <a:txBody>
                    <a:bodyPr/>
                    <a:lstStyle/>
                    <a:p>
                      <a:endParaRPr lang="fr-CA" sz="1600" dirty="0">
                        <a:latin typeface="Aller"/>
                      </a:endParaRPr>
                    </a:p>
                    <a:p>
                      <a:endParaRPr lang="fr-CA" sz="1600" dirty="0">
                        <a:latin typeface="Aller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Très important 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Important</a:t>
                      </a:r>
                      <a:r>
                        <a:rPr lang="fr-CA" sz="1600" dirty="0">
                          <a:solidFill>
                            <a:schemeClr val="tx1"/>
                          </a:solidFill>
                          <a:latin typeface="Aller"/>
                        </a:rPr>
                        <a:t/>
                      </a:r>
                      <a:br>
                        <a:rPr lang="fr-CA" sz="1600" dirty="0">
                          <a:solidFill>
                            <a:schemeClr val="tx1"/>
                          </a:solidFill>
                          <a:latin typeface="Aller"/>
                        </a:rPr>
                      </a:b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Peu important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Pas du tout important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3357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Règles protectionnistes, notamment aux États-Unis (29)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38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38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17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7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00559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Obligations douanières et les tarifs à l'importation imposés par d'autres pays (29)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31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28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34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7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00559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Obligations en normes nationales de produits et emballages (29)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24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24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28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24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3357"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Concurrence subventionnée </a:t>
                      </a:r>
                      <a:r>
                        <a:rPr lang="fr-FR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(29)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17%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24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35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24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042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468560" y="685655"/>
            <a:ext cx="9937104" cy="1143000"/>
          </a:xfrm>
        </p:spPr>
        <p:txBody>
          <a:bodyPr>
            <a:noAutofit/>
          </a:bodyPr>
          <a:lstStyle/>
          <a:p>
            <a:r>
              <a:rPr lang="fr-FR" sz="4000" dirty="0">
                <a:latin typeface="Aller" charset="0"/>
              </a:rPr>
              <a:t>Priorités souhaités du gouvernement  pour la croissance hors-Québec</a:t>
            </a:r>
            <a:r>
              <a:rPr lang="fr-FR" sz="5400" dirty="0">
                <a:latin typeface="Aller" charset="0"/>
              </a:rPr>
              <a:t/>
            </a:r>
            <a:br>
              <a:rPr lang="fr-FR" sz="5400" dirty="0">
                <a:latin typeface="Aller" charset="0"/>
              </a:rPr>
            </a:br>
            <a:endParaRPr lang="fr-CA" sz="5400" dirty="0">
              <a:latin typeface="Aller" charset="0"/>
            </a:endParaRPr>
          </a:p>
        </p:txBody>
      </p:sp>
      <p:sp>
        <p:nvSpPr>
          <p:cNvPr id="4" name="ZoneTexte 3"/>
          <p:cNvSpPr txBox="1"/>
          <p:nvPr>
            <p:custDataLst>
              <p:tags r:id="rId2"/>
            </p:custDataLst>
          </p:nvPr>
        </p:nvSpPr>
        <p:spPr>
          <a:xfrm>
            <a:off x="0" y="6363417"/>
            <a:ext cx="5436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>
                <a:latin typeface="Aller"/>
              </a:rPr>
              <a:t>Marchés hors-Québec</a:t>
            </a:r>
            <a:endParaRPr lang="fr-CA" sz="2000" b="1" u="sng" dirty="0">
              <a:latin typeface="Aller"/>
            </a:endParaRPr>
          </a:p>
        </p:txBody>
      </p:sp>
      <p:pic>
        <p:nvPicPr>
          <p:cNvPr id="5" name="Image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  <p:graphicFrame>
        <p:nvGraphicFramePr>
          <p:cNvPr id="10" name="Espace réservé du contenu 5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94609143"/>
              </p:ext>
            </p:extLst>
          </p:nvPr>
        </p:nvGraphicFramePr>
        <p:xfrm>
          <a:off x="369875" y="1644408"/>
          <a:ext cx="8568954" cy="4331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49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47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30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330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3308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98634">
                <a:tc>
                  <a:txBody>
                    <a:bodyPr/>
                    <a:lstStyle/>
                    <a:p>
                      <a:pPr algn="ctr"/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Très important 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Important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Peu important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Pas du tout important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6401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Réduire le fardeau fiscal des entreprises (28)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71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18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11%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0,00%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6401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Réduire les restrictions réglementaires au commerce (28)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50 %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32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7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11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6401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Améliorer l'accès au financement des exportations (28)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36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29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32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4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6401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Aider les entreprises à préparer leur entrée sur de nouveaux marchés (28)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36 %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28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36 %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0,00%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47518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Améliorer l'accès à des fonds de roulement soutenant le développement de marchés (28)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28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36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36</a:t>
                      </a:r>
                      <a:r>
                        <a:rPr lang="fr-CA" b="1" i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ller"/>
                        </a:rPr>
                        <a:t>0,00%</a:t>
                      </a:r>
                      <a:endParaRPr lang="fr-CA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09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72516" y="692696"/>
            <a:ext cx="9289032" cy="1143000"/>
          </a:xfrm>
        </p:spPr>
        <p:txBody>
          <a:bodyPr>
            <a:noAutofit/>
          </a:bodyPr>
          <a:lstStyle/>
          <a:p>
            <a:r>
              <a:rPr lang="fr-FR" sz="4800" dirty="0">
                <a:latin typeface="Aller" charset="0"/>
              </a:rPr>
              <a:t>Salons hors-Québec jugés importants et très importants</a:t>
            </a:r>
            <a:r>
              <a:rPr lang="fr-FR" sz="4800" b="1" i="0" dirty="0">
                <a:solidFill>
                  <a:srgbClr val="333333"/>
                </a:solidFill>
                <a:effectLst/>
                <a:latin typeface="Arial"/>
              </a:rPr>
              <a:t/>
            </a:r>
            <a:br>
              <a:rPr lang="fr-FR" sz="4800" b="1" i="0" dirty="0">
                <a:solidFill>
                  <a:srgbClr val="333333"/>
                </a:solidFill>
                <a:effectLst/>
                <a:latin typeface="Arial"/>
              </a:rPr>
            </a:br>
            <a:endParaRPr lang="fr-CA" sz="4800" dirty="0"/>
          </a:p>
        </p:txBody>
      </p:sp>
      <p:sp>
        <p:nvSpPr>
          <p:cNvPr id="4" name="ZoneTexte 3"/>
          <p:cNvSpPr txBox="1"/>
          <p:nvPr>
            <p:custDataLst>
              <p:tags r:id="rId2"/>
            </p:custDataLst>
          </p:nvPr>
        </p:nvSpPr>
        <p:spPr>
          <a:xfrm>
            <a:off x="26135" y="6336122"/>
            <a:ext cx="5436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>
                <a:latin typeface="Aller"/>
              </a:rPr>
              <a:t>Marchés hors-Québec</a:t>
            </a:r>
            <a:endParaRPr lang="fr-CA" sz="2000" b="1" u="sng" dirty="0">
              <a:latin typeface="Aller"/>
            </a:endParaRPr>
          </a:p>
        </p:txBody>
      </p:sp>
      <p:pic>
        <p:nvPicPr>
          <p:cNvPr id="5" name="Image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  <p:graphicFrame>
        <p:nvGraphicFramePr>
          <p:cNvPr id="8" name="Espace réservé du contenu 5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644613656"/>
              </p:ext>
            </p:extLst>
          </p:nvPr>
        </p:nvGraphicFramePr>
        <p:xfrm>
          <a:off x="215516" y="2255239"/>
          <a:ext cx="8712968" cy="3809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08246">
                <a:tc>
                  <a:txBody>
                    <a:bodyPr/>
                    <a:lstStyle/>
                    <a:p>
                      <a:pPr algn="ctr"/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Très important 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Important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Peu important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Pas du tout important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8766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National Hardware Show (Las Vegas, É.-U.) (29)</a:t>
                      </a:r>
                      <a:endParaRPr lang="fr-CA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17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48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21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14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11623007"/>
                  </a:ext>
                </a:extLst>
              </a:tr>
              <a:tr h="568766">
                <a:tc>
                  <a:txBody>
                    <a:bodyPr/>
                    <a:lstStyle/>
                    <a:p>
                      <a:pPr algn="ctr"/>
                      <a:r>
                        <a:rPr lang="pt-BR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NAHB/IBS (Las Vegas ou Orlando, É.-U.) (29)</a:t>
                      </a:r>
                      <a:endParaRPr lang="fr-CA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17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41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28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14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33602891"/>
                  </a:ext>
                </a:extLst>
              </a:tr>
              <a:tr h="568766"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WRLA (Calgary, AB)</a:t>
                      </a:r>
                      <a:r>
                        <a:rPr lang="fr-CA" b="1" i="0" baseline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 (30)</a:t>
                      </a:r>
                      <a:endParaRPr lang="fr-CA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23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27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33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17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8766"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ABSDA (Halifax, N.-É.) (30)</a:t>
                      </a:r>
                      <a:endParaRPr lang="fr-CA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23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13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44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20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8766">
                <a:tc>
                  <a:txBody>
                    <a:bodyPr/>
                    <a:lstStyle/>
                    <a:p>
                      <a:pPr algn="ctr"/>
                      <a:r>
                        <a:rPr lang="es-ES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Surface (Las Vegas, É.-U.) (27)</a:t>
                      </a:r>
                      <a:endParaRPr lang="fr-CA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15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30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18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37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75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756592" y="274638"/>
            <a:ext cx="10657184" cy="1143000"/>
          </a:xfrm>
        </p:spPr>
        <p:txBody>
          <a:bodyPr>
            <a:noAutofit/>
          </a:bodyPr>
          <a:lstStyle/>
          <a:p>
            <a:r>
              <a:rPr lang="fr-CA" sz="4400" dirty="0">
                <a:latin typeface="Aller" charset="0"/>
              </a:rPr>
              <a:t>Appréciation des services </a:t>
            </a:r>
            <a:br>
              <a:rPr lang="fr-CA" sz="4400" dirty="0">
                <a:latin typeface="Aller" charset="0"/>
              </a:rPr>
            </a:br>
            <a:r>
              <a:rPr lang="fr-CA" sz="4400" dirty="0">
                <a:latin typeface="Aller" charset="0"/>
              </a:rPr>
              <a:t>qu’offre l’AQMAT aux fournisseurs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00752962"/>
              </p:ext>
            </p:extLst>
          </p:nvPr>
        </p:nvGraphicFramePr>
        <p:xfrm>
          <a:off x="467546" y="1916832"/>
          <a:ext cx="8208907" cy="4401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25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55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74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557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557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224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95802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A" sz="1400" b="1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Très intéressant</a:t>
                      </a:r>
                      <a:endParaRPr lang="fr-CA" sz="1400" b="1" dirty="0">
                        <a:solidFill>
                          <a:schemeClr val="tx1"/>
                        </a:solidFill>
                        <a:effectLst/>
                        <a:latin typeface="All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A" sz="1400" b="1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Intéressant</a:t>
                      </a:r>
                      <a:endParaRPr lang="fr-CA" sz="1400" b="1" dirty="0">
                        <a:solidFill>
                          <a:schemeClr val="tx1"/>
                        </a:solidFill>
                        <a:effectLst/>
                        <a:latin typeface="All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A" sz="1400" b="1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Peu </a:t>
                      </a:r>
                    </a:p>
                    <a:p>
                      <a:pPr algn="ctr" fontAlgn="t"/>
                      <a:r>
                        <a:rPr lang="fr-CA" sz="1400" b="1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intéressant</a:t>
                      </a:r>
                      <a:endParaRPr lang="fr-CA" sz="1400" b="1" dirty="0">
                        <a:solidFill>
                          <a:schemeClr val="tx1"/>
                        </a:solidFill>
                        <a:effectLst/>
                        <a:latin typeface="All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A" sz="1400" b="1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Pas du tout intéressant</a:t>
                      </a:r>
                      <a:endParaRPr lang="fr-CA" sz="1400" b="1" dirty="0">
                        <a:solidFill>
                          <a:schemeClr val="tx1"/>
                        </a:solidFill>
                        <a:effectLst/>
                        <a:latin typeface="All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A" sz="1400" b="1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Ne connait pas</a:t>
                      </a:r>
                      <a:endParaRPr lang="fr-CA" sz="1400" b="1" dirty="0">
                        <a:solidFill>
                          <a:schemeClr val="tx1"/>
                        </a:solidFill>
                        <a:effectLst/>
                        <a:latin typeface="Aller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1145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Catalogue des Nouveautés (posté dans tout le Canada)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38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53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6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3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1145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Concours Innovation (honorant la R&amp;D)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38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41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12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3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6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3889">
                <a:tc>
                  <a:txBody>
                    <a:bodyPr/>
                    <a:lstStyle/>
                    <a:p>
                      <a:pPr algn="ctr"/>
                      <a:r>
                        <a:rPr lang="fr-CA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Gala Reconnaissance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31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34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19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13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3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15266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Sessions </a:t>
                      </a:r>
                      <a:r>
                        <a:rPr lang="fr-FR" sz="1600" b="1" i="0" dirty="0" err="1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Meet</a:t>
                      </a:r>
                      <a:r>
                        <a:rPr lang="fr-FR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 the </a:t>
                      </a:r>
                      <a:r>
                        <a:rPr lang="fr-FR" sz="1600" b="1" i="0" dirty="0" err="1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Buyers</a:t>
                      </a:r>
                      <a:r>
                        <a:rPr lang="fr-FR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 (en collaboration avec les Délégations générales du Québec)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29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36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19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6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10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15266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Missions dans les salons internationaux comme NHS ou </a:t>
                      </a:r>
                      <a:r>
                        <a:rPr lang="fr-FR" sz="1600" b="1" i="0" dirty="0" err="1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Batimat</a:t>
                      </a:r>
                      <a:r>
                        <a:rPr lang="fr-FR" sz="16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 (en collaboration avec Export Québec)</a:t>
                      </a:r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26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29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23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16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6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  <p:sp>
        <p:nvSpPr>
          <p:cNvPr id="7" name="ZoneTexte 6"/>
          <p:cNvSpPr txBox="1"/>
          <p:nvPr>
            <p:custDataLst>
              <p:tags r:id="rId4"/>
            </p:custDataLst>
          </p:nvPr>
        </p:nvSpPr>
        <p:spPr>
          <a:xfrm>
            <a:off x="0" y="6318363"/>
            <a:ext cx="5436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>
                <a:latin typeface="Aller"/>
              </a:rPr>
              <a:t>Marchés hors-Québec</a:t>
            </a:r>
            <a:endParaRPr lang="fr-CA" sz="2000" b="1" u="sng" dirty="0">
              <a:latin typeface="Aller"/>
            </a:endParaRPr>
          </a:p>
        </p:txBody>
      </p:sp>
    </p:spTree>
    <p:extLst>
      <p:ext uri="{BB962C8B-B14F-4D97-AF65-F5344CB8AC3E}">
        <p14:creationId xmlns:p14="http://schemas.microsoft.com/office/powerpoint/2010/main" val="34392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6000" dirty="0">
                <a:latin typeface="Aller" charset="0"/>
              </a:rPr>
              <a:t>Méthodologie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33772" y="1556792"/>
            <a:ext cx="8676456" cy="4709160"/>
          </a:xfrm>
        </p:spPr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</a:pPr>
            <a:r>
              <a:rPr lang="fr-FR" sz="3200" dirty="0">
                <a:latin typeface="Aller"/>
              </a:rPr>
              <a:t>Administré par Internet </a:t>
            </a:r>
          </a:p>
          <a:p>
            <a:pPr marL="457200" indent="-457200">
              <a:lnSpc>
                <a:spcPct val="150000"/>
              </a:lnSpc>
            </a:pPr>
            <a:r>
              <a:rPr lang="fr-FR" sz="3200" dirty="0">
                <a:latin typeface="Aller"/>
              </a:rPr>
              <a:t>Du 4 au 7 avril 2017</a:t>
            </a:r>
          </a:p>
          <a:p>
            <a:pPr marL="457200" indent="-457200">
              <a:lnSpc>
                <a:spcPct val="150000"/>
              </a:lnSpc>
            </a:pPr>
            <a:r>
              <a:rPr lang="fr-FR" sz="3200" dirty="0">
                <a:latin typeface="Aller"/>
              </a:rPr>
              <a:t>Sondage de 24 questions, divisé en deux sections</a:t>
            </a:r>
          </a:p>
          <a:p>
            <a:pPr marL="66294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FR" sz="2000" dirty="0">
                <a:latin typeface="Aller"/>
              </a:rPr>
              <a:t>RELATIONS AVEC LES BANNIÈRES ET LES GROUPEMENTS D'ACHATS</a:t>
            </a:r>
          </a:p>
          <a:p>
            <a:pPr marL="66294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FR" sz="2000" dirty="0">
                <a:latin typeface="Aller"/>
              </a:rPr>
              <a:t>MARCHÉS HORS-QUÉBEC</a:t>
            </a:r>
            <a:endParaRPr lang="fr-CA" sz="2000" dirty="0">
              <a:latin typeface="Aller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637" y="6076950"/>
            <a:ext cx="2773363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785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218306" y="836712"/>
            <a:ext cx="9381728" cy="1143000"/>
          </a:xfrm>
        </p:spPr>
        <p:txBody>
          <a:bodyPr>
            <a:noAutofit/>
          </a:bodyPr>
          <a:lstStyle/>
          <a:p>
            <a:r>
              <a:rPr lang="fr-FR" sz="2400" b="1" i="0" dirty="0">
                <a:effectLst/>
                <a:latin typeface="Aller"/>
                <a:cs typeface="Times New Roman" panose="02020603050405020304" pitchFamily="18" charset="0"/>
              </a:rPr>
              <a:t> </a:t>
            </a:r>
            <a:r>
              <a:rPr lang="fr-FR" sz="4000" dirty="0">
                <a:latin typeface="Aller" charset="0"/>
              </a:rPr>
              <a:t>Assistances souhaitées de l’AQMAT, afin d’appuyer le développement dans les marchés hors-Québec</a:t>
            </a:r>
            <a:r>
              <a:rPr lang="fr-FR" sz="2400" b="1" i="0" dirty="0">
                <a:solidFill>
                  <a:srgbClr val="333333"/>
                </a:solidFill>
                <a:effectLst/>
                <a:latin typeface="Arial"/>
              </a:rPr>
              <a:t/>
            </a:r>
            <a:br>
              <a:rPr lang="fr-FR" sz="2400" b="1" i="0" dirty="0">
                <a:solidFill>
                  <a:srgbClr val="333333"/>
                </a:solidFill>
                <a:effectLst/>
                <a:latin typeface="Arial"/>
              </a:rPr>
            </a:br>
            <a:endParaRPr lang="fr-CA" sz="3600" dirty="0"/>
          </a:p>
        </p:txBody>
      </p:sp>
      <p:sp>
        <p:nvSpPr>
          <p:cNvPr id="4" name="ZoneTexte 3"/>
          <p:cNvSpPr txBox="1"/>
          <p:nvPr>
            <p:custDataLst>
              <p:tags r:id="rId2"/>
            </p:custDataLst>
          </p:nvPr>
        </p:nvSpPr>
        <p:spPr>
          <a:xfrm>
            <a:off x="0" y="6318363"/>
            <a:ext cx="5436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>
                <a:latin typeface="Aller"/>
              </a:rPr>
              <a:t>Marchés hors-Québec</a:t>
            </a:r>
            <a:endParaRPr lang="fr-CA" sz="2000" b="1" u="sng" dirty="0">
              <a:latin typeface="Aller"/>
            </a:endParaRPr>
          </a:p>
        </p:txBody>
      </p:sp>
      <p:pic>
        <p:nvPicPr>
          <p:cNvPr id="5" name="Image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  <p:graphicFrame>
        <p:nvGraphicFramePr>
          <p:cNvPr id="8" name="Espace réservé du contenu 5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64451174"/>
              </p:ext>
            </p:extLst>
          </p:nvPr>
        </p:nvGraphicFramePr>
        <p:xfrm>
          <a:off x="0" y="2192543"/>
          <a:ext cx="8934356" cy="4125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23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22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022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87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870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61664">
                <a:tc>
                  <a:txBody>
                    <a:bodyPr/>
                    <a:lstStyle/>
                    <a:p>
                      <a:pPr algn="ctr"/>
                      <a:endParaRPr lang="fr-CA" sz="16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Très important </a:t>
                      </a:r>
                      <a:endParaRPr lang="fr-CA" sz="14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Important</a:t>
                      </a:r>
                      <a:endParaRPr lang="fr-CA" sz="14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Peu important</a:t>
                      </a:r>
                      <a:endParaRPr lang="fr-CA" sz="14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Pas du tout important</a:t>
                      </a:r>
                      <a:endParaRPr lang="fr-CA" sz="14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7364">
                <a:tc>
                  <a:txBody>
                    <a:bodyPr/>
                    <a:lstStyle/>
                    <a:p>
                      <a:pPr algn="ctr"/>
                      <a:r>
                        <a:rPr lang="fr-FR" sz="14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Identifier les programmes d'aide gouvernementaux (</a:t>
                      </a:r>
                      <a:r>
                        <a:rPr lang="fr-CA" sz="1400" b="0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29)</a:t>
                      </a:r>
                      <a:endParaRPr lang="fr-CA" sz="14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38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45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10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7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7364">
                <a:tc>
                  <a:txBody>
                    <a:bodyPr/>
                    <a:lstStyle/>
                    <a:p>
                      <a:pPr algn="ctr"/>
                      <a:r>
                        <a:rPr lang="fr-FR" sz="14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Aider à identifier des partenaires, agents et représentants (</a:t>
                      </a:r>
                      <a:r>
                        <a:rPr lang="fr-CA" sz="1400" b="0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27)</a:t>
                      </a:r>
                      <a:endParaRPr lang="fr-CA" sz="14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37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33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22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8%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2457">
                <a:tc>
                  <a:txBody>
                    <a:bodyPr/>
                    <a:lstStyle/>
                    <a:p>
                      <a:pPr algn="ctr"/>
                      <a:r>
                        <a:rPr lang="fr-FR" sz="14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Fournir de l'information stratégique sur les différents marchés géographiques (</a:t>
                      </a:r>
                      <a:r>
                        <a:rPr lang="fr-CA" sz="1400" b="0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27)</a:t>
                      </a:r>
                      <a:endParaRPr lang="fr-CA" sz="14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33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56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4 %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7 %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44514">
                <a:tc>
                  <a:txBody>
                    <a:bodyPr/>
                    <a:lstStyle/>
                    <a:p>
                      <a:pPr algn="ctr"/>
                      <a:r>
                        <a:rPr lang="fr-FR" sz="14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Organiser des séminaires sur Comment faire des affaires avec les États-Unis dans notre secteur d'activité (</a:t>
                      </a:r>
                      <a:r>
                        <a:rPr lang="fr-CA" sz="1400" b="0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28)</a:t>
                      </a:r>
                      <a:endParaRPr lang="fr-CA" sz="14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25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32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29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14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2457">
                <a:tc>
                  <a:txBody>
                    <a:bodyPr/>
                    <a:lstStyle/>
                    <a:p>
                      <a:pPr algn="ctr"/>
                      <a:r>
                        <a:rPr lang="fr-FR" sz="1400" b="1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Favoriser les échanges et l'entraide entre les manufacturiers d'ici (</a:t>
                      </a:r>
                      <a:r>
                        <a:rPr lang="fr-CA" sz="1400" b="0" i="0" dirty="0">
                          <a:solidFill>
                            <a:schemeClr val="tx1"/>
                          </a:solidFill>
                          <a:effectLst/>
                          <a:latin typeface="Aller"/>
                        </a:rPr>
                        <a:t>29)</a:t>
                      </a:r>
                      <a:endParaRPr lang="fr-CA" sz="1400" dirty="0">
                        <a:solidFill>
                          <a:schemeClr val="tx1"/>
                        </a:solidFill>
                        <a:latin typeface="Aller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21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55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17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7</a:t>
                      </a:r>
                      <a:r>
                        <a:rPr lang="fr-CA" b="1" i="0" baseline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 </a:t>
                      </a:r>
                      <a:r>
                        <a:rPr lang="fr-CA" b="1" i="0" dirty="0">
                          <a:solidFill>
                            <a:srgbClr val="333333"/>
                          </a:solidFill>
                          <a:effectLst/>
                          <a:latin typeface="Aller"/>
                        </a:rPr>
                        <a:t>%</a:t>
                      </a:r>
                      <a:endParaRPr lang="fr-CA" dirty="0"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14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23528" y="2780928"/>
            <a:ext cx="8229600" cy="1143000"/>
          </a:xfrm>
        </p:spPr>
        <p:txBody>
          <a:bodyPr>
            <a:noAutofit/>
          </a:bodyPr>
          <a:lstStyle/>
          <a:p>
            <a:r>
              <a:rPr lang="fr-CA" sz="6000" dirty="0">
                <a:latin typeface="Aller" charset="0"/>
              </a:rPr>
              <a:t>PROFIL DES RÉPONDANTS</a:t>
            </a:r>
          </a:p>
        </p:txBody>
      </p:sp>
      <p:pic>
        <p:nvPicPr>
          <p:cNvPr id="3" name="Image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57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512" y="260648"/>
            <a:ext cx="8640960" cy="1143000"/>
          </a:xfrm>
        </p:spPr>
        <p:txBody>
          <a:bodyPr>
            <a:noAutofit/>
          </a:bodyPr>
          <a:lstStyle/>
          <a:p>
            <a:r>
              <a:rPr lang="fr-CA" sz="6000" dirty="0">
                <a:latin typeface="Aller" charset="0"/>
              </a:rPr>
              <a:t>Provenance des </a:t>
            </a:r>
            <a:br>
              <a:rPr lang="fr-CA" sz="6000" dirty="0">
                <a:latin typeface="Aller" charset="0"/>
              </a:rPr>
            </a:br>
            <a:r>
              <a:rPr lang="fr-CA" sz="6000" dirty="0">
                <a:latin typeface="Aller" charset="0"/>
              </a:rPr>
              <a:t>33 répondants</a:t>
            </a:r>
          </a:p>
        </p:txBody>
      </p:sp>
      <p:pic>
        <p:nvPicPr>
          <p:cNvPr id="4" name="Image 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  <p:graphicFrame>
        <p:nvGraphicFramePr>
          <p:cNvPr id="5" name="Tableau 4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150389315"/>
              </p:ext>
            </p:extLst>
          </p:nvPr>
        </p:nvGraphicFramePr>
        <p:xfrm>
          <a:off x="827584" y="2416335"/>
          <a:ext cx="7848872" cy="270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25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0139">
                <a:tc>
                  <a:txBody>
                    <a:bodyPr/>
                    <a:lstStyle/>
                    <a:p>
                      <a:pPr algn="ctr"/>
                      <a:r>
                        <a:rPr lang="fr-CA" sz="2000" dirty="0">
                          <a:latin typeface="Aller"/>
                        </a:rPr>
                        <a:t>Régions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000" dirty="0">
                          <a:latin typeface="Aller"/>
                        </a:rPr>
                        <a:t>Répondants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3848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Montréal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24</a:t>
                      </a:r>
                      <a:r>
                        <a:rPr lang="fr-CA" b="1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 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3848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Laval/Laurentides/Lanaudière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21 %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3848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Montérégie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15 %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3848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Québec/Chaudière-Appalaches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15 %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38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Régions ressources*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13</a:t>
                      </a:r>
                      <a:r>
                        <a:rPr lang="fr-CA" b="1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 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45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Estrie/Centre-du-Québec/Mauricie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12 %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>
            <p:custDataLst>
              <p:tags r:id="rId4"/>
            </p:custDataLst>
          </p:nvPr>
        </p:nvSpPr>
        <p:spPr>
          <a:xfrm>
            <a:off x="0" y="6341698"/>
            <a:ext cx="4355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u="sng" dirty="0">
                <a:latin typeface="Aller"/>
              </a:rPr>
              <a:t>Profil des répondants</a:t>
            </a:r>
          </a:p>
        </p:txBody>
      </p:sp>
      <p:sp>
        <p:nvSpPr>
          <p:cNvPr id="6" name="ZoneTexte 5"/>
          <p:cNvSpPr txBox="1"/>
          <p:nvPr>
            <p:custDataLst>
              <p:tags r:id="rId5"/>
            </p:custDataLst>
          </p:nvPr>
        </p:nvSpPr>
        <p:spPr>
          <a:xfrm>
            <a:off x="431540" y="5517232"/>
            <a:ext cx="8640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dirty="0">
                <a:latin typeface="Aller"/>
              </a:rPr>
              <a:t>* </a:t>
            </a:r>
            <a:r>
              <a:rPr lang="fr-CA" sz="1400" dirty="0">
                <a:latin typeface="Aller"/>
              </a:rPr>
              <a:t>Abitibi-Témiscamingue / Outaouais / Bas-St-Laurent / Gaspésie / Côte-Nord / Saguenay-Lac-St-Jean</a:t>
            </a:r>
          </a:p>
        </p:txBody>
      </p:sp>
    </p:spTree>
    <p:extLst>
      <p:ext uri="{BB962C8B-B14F-4D97-AF65-F5344CB8AC3E}">
        <p14:creationId xmlns:p14="http://schemas.microsoft.com/office/powerpoint/2010/main" val="48471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95536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6700" dirty="0">
                <a:latin typeface="Aller" charset="0"/>
              </a:rPr>
              <a:t>Statuts de propriété </a:t>
            </a:r>
            <a:r>
              <a:rPr lang="fr-FR" sz="3100" b="1" i="0" dirty="0">
                <a:effectLst/>
                <a:latin typeface="Aller"/>
                <a:cs typeface="Times New Roman" panose="02020603050405020304" pitchFamily="18" charset="0"/>
              </a:rPr>
              <a:t/>
            </a:r>
            <a:br>
              <a:rPr lang="fr-FR" sz="3100" b="1" i="0" dirty="0">
                <a:effectLst/>
                <a:latin typeface="Aller"/>
                <a:cs typeface="Times New Roman" panose="02020603050405020304" pitchFamily="18" charset="0"/>
              </a:rPr>
            </a:br>
            <a:endParaRPr lang="fr-CA" sz="3100" dirty="0">
              <a:latin typeface="Aller"/>
              <a:cs typeface="Times New Roman" panose="02020603050405020304" pitchFamily="18" charset="0"/>
            </a:endParaRPr>
          </a:p>
        </p:txBody>
      </p:sp>
      <p:graphicFrame>
        <p:nvGraphicFramePr>
          <p:cNvPr id="4" name="Graphique 3"/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61649416"/>
              </p:ext>
            </p:extLst>
          </p:nvPr>
        </p:nvGraphicFramePr>
        <p:xfrm>
          <a:off x="71500" y="1460457"/>
          <a:ext cx="8568952" cy="4579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pic>
        <p:nvPicPr>
          <p:cNvPr id="5" name="Image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276" y="1613759"/>
            <a:ext cx="1035532" cy="57650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215781"/>
            <a:ext cx="1039474" cy="530049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405" y="4101890"/>
            <a:ext cx="1008112" cy="554728"/>
          </a:xfrm>
          <a:prstGeom prst="rect">
            <a:avLst/>
          </a:prstGeom>
        </p:spPr>
      </p:pic>
      <p:sp>
        <p:nvSpPr>
          <p:cNvPr id="3" name="ZoneTexte 2"/>
          <p:cNvSpPr txBox="1"/>
          <p:nvPr>
            <p:custDataLst>
              <p:tags r:id="rId6"/>
            </p:custDataLst>
          </p:nvPr>
        </p:nvSpPr>
        <p:spPr>
          <a:xfrm>
            <a:off x="0" y="6341698"/>
            <a:ext cx="4355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u="sng" dirty="0">
                <a:latin typeface="Aller"/>
              </a:rPr>
              <a:t>Profil des répondants</a:t>
            </a:r>
          </a:p>
        </p:txBody>
      </p:sp>
      <p:pic>
        <p:nvPicPr>
          <p:cNvPr id="8" name="Image 7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39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FR" sz="6700" dirty="0">
                <a:latin typeface="Aller" charset="0"/>
              </a:rPr>
              <a:t>Effectifs au Québec</a:t>
            </a:r>
            <a:r>
              <a:rPr lang="fr-FR" sz="2400" b="1" i="0" dirty="0">
                <a:effectLst/>
                <a:latin typeface="Aller"/>
                <a:cs typeface="Times New Roman" panose="02020603050405020304" pitchFamily="18" charset="0"/>
              </a:rPr>
              <a:t/>
            </a:r>
            <a:br>
              <a:rPr lang="fr-FR" sz="2400" b="1" i="0" dirty="0">
                <a:effectLst/>
                <a:latin typeface="Aller"/>
                <a:cs typeface="Times New Roman" panose="02020603050405020304" pitchFamily="18" charset="0"/>
              </a:rPr>
            </a:br>
            <a:endParaRPr lang="fr-CA" sz="2400" b="1" dirty="0">
              <a:latin typeface="Aller"/>
              <a:cs typeface="Times New Roman" panose="02020603050405020304" pitchFamily="18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19811516"/>
              </p:ext>
            </p:extLst>
          </p:nvPr>
        </p:nvGraphicFramePr>
        <p:xfrm>
          <a:off x="457200" y="1005141"/>
          <a:ext cx="8229600" cy="5472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ZoneTexte 4"/>
          <p:cNvSpPr txBox="1"/>
          <p:nvPr>
            <p:custDataLst>
              <p:tags r:id="rId3"/>
            </p:custDataLst>
          </p:nvPr>
        </p:nvSpPr>
        <p:spPr>
          <a:xfrm>
            <a:off x="0" y="6341698"/>
            <a:ext cx="4355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u="sng" dirty="0">
                <a:latin typeface="Aller"/>
              </a:rPr>
              <a:t>Profil des répondants</a:t>
            </a:r>
          </a:p>
        </p:txBody>
      </p:sp>
      <p:pic>
        <p:nvPicPr>
          <p:cNvPr id="6" name="Image 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14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7504" y="589783"/>
            <a:ext cx="8640960" cy="1143000"/>
          </a:xfrm>
        </p:spPr>
        <p:txBody>
          <a:bodyPr>
            <a:noAutofit/>
          </a:bodyPr>
          <a:lstStyle/>
          <a:p>
            <a:r>
              <a:rPr lang="fr-CA" sz="6000" dirty="0">
                <a:latin typeface="Aller" charset="0"/>
              </a:rPr>
              <a:t>Principales gammes de fabrication/assemblage</a:t>
            </a:r>
          </a:p>
        </p:txBody>
      </p:sp>
      <p:pic>
        <p:nvPicPr>
          <p:cNvPr id="4" name="Image 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  <p:graphicFrame>
        <p:nvGraphicFramePr>
          <p:cNvPr id="5" name="Tableau 4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7972002"/>
              </p:ext>
            </p:extLst>
          </p:nvPr>
        </p:nvGraphicFramePr>
        <p:xfrm>
          <a:off x="683568" y="2492896"/>
          <a:ext cx="7848872" cy="3471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28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0139">
                <a:tc>
                  <a:txBody>
                    <a:bodyPr/>
                    <a:lstStyle/>
                    <a:p>
                      <a:pPr algn="ctr"/>
                      <a:endParaRPr lang="fr-CA" sz="2000" dirty="0"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A" sz="2000" dirty="0"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3848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Matériaux de construction</a:t>
                      </a:r>
                      <a:r>
                        <a:rPr lang="fr-CA" b="1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 (bois)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3848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Matériaux</a:t>
                      </a:r>
                      <a:r>
                        <a:rPr lang="fr-CA" b="1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 de construction (autres)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3848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Isolation et cloisons</a:t>
                      </a:r>
                      <a:r>
                        <a:rPr lang="fr-CA" b="1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 sèches</a:t>
                      </a: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3848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Couvre-planchers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38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Revêtements extérieurs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45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Quincaillerie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3848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r-CA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ller"/>
                        </a:rPr>
                        <a:t>Peinture et décoration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3848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ll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>
            <p:custDataLst>
              <p:tags r:id="rId4"/>
            </p:custDataLst>
          </p:nvPr>
        </p:nvSpPr>
        <p:spPr>
          <a:xfrm>
            <a:off x="0" y="6341698"/>
            <a:ext cx="4355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u="sng" dirty="0">
                <a:latin typeface="Aller"/>
              </a:rPr>
              <a:t>Profil des répondants</a:t>
            </a:r>
          </a:p>
        </p:txBody>
      </p:sp>
    </p:spTree>
    <p:extLst>
      <p:ext uri="{BB962C8B-B14F-4D97-AF65-F5344CB8AC3E}">
        <p14:creationId xmlns:p14="http://schemas.microsoft.com/office/powerpoint/2010/main" val="31463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FR" sz="36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36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6700" dirty="0">
                <a:latin typeface="Aller" charset="0"/>
              </a:rPr>
              <a:t>Chiffre d’affaires de vos activités </a:t>
            </a:r>
            <a:r>
              <a:rPr lang="fr-FR" sz="6700" dirty="0" err="1">
                <a:latin typeface="Aller" charset="0"/>
              </a:rPr>
              <a:t>auQuébec</a:t>
            </a:r>
            <a:endParaRPr lang="fr-CA" sz="6700" dirty="0">
              <a:latin typeface="Aller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33240866"/>
              </p:ext>
            </p:extLst>
          </p:nvPr>
        </p:nvGraphicFramePr>
        <p:xfrm>
          <a:off x="241176" y="2215845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ZoneTexte 4"/>
          <p:cNvSpPr txBox="1"/>
          <p:nvPr>
            <p:custDataLst>
              <p:tags r:id="rId3"/>
            </p:custDataLst>
          </p:nvPr>
        </p:nvSpPr>
        <p:spPr>
          <a:xfrm>
            <a:off x="0" y="6341698"/>
            <a:ext cx="4355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u="sng" dirty="0">
                <a:latin typeface="Aller"/>
              </a:rPr>
              <a:t>Profil des répondants</a:t>
            </a:r>
          </a:p>
        </p:txBody>
      </p:sp>
      <p:pic>
        <p:nvPicPr>
          <p:cNvPr id="6" name="Image 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64657"/>
            <a:ext cx="2771800" cy="78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32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2262</TotalTime>
  <Words>1600</Words>
  <Application>Microsoft Macintosh PowerPoint</Application>
  <PresentationFormat>Présentation à l'écran (4:3)</PresentationFormat>
  <Paragraphs>441</Paragraphs>
  <Slides>30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41" baseType="lpstr">
      <vt:lpstr>Aller</vt:lpstr>
      <vt:lpstr>Book Antiqua</vt:lpstr>
      <vt:lpstr>Calibri</vt:lpstr>
      <vt:lpstr>Lucida Sans</vt:lpstr>
      <vt:lpstr>Mangal</vt:lpstr>
      <vt:lpstr>Times New Roman</vt:lpstr>
      <vt:lpstr>Wingdings</vt:lpstr>
      <vt:lpstr>Wingdings 2</vt:lpstr>
      <vt:lpstr>Wingdings 3</vt:lpstr>
      <vt:lpstr>Arial</vt:lpstr>
      <vt:lpstr>Apex</vt:lpstr>
      <vt:lpstr>Enquête exclusive</vt:lpstr>
      <vt:lpstr>Objectif</vt:lpstr>
      <vt:lpstr>Méthodologie</vt:lpstr>
      <vt:lpstr>PROFIL DES RÉPONDANTS</vt:lpstr>
      <vt:lpstr>Provenance des  33 répondants</vt:lpstr>
      <vt:lpstr>Statuts de propriété  </vt:lpstr>
      <vt:lpstr>Effectifs au Québec </vt:lpstr>
      <vt:lpstr>Principales gammes de fabrication/assemblage</vt:lpstr>
      <vt:lpstr> Chiffre d’affaires de vos activités auQuébec</vt:lpstr>
      <vt:lpstr>Ventes aux bannières  en pourcentage du chiffre d’affaires au Québec  </vt:lpstr>
      <vt:lpstr>Ventes directes aux quincailleries et centres de rénovation du Québec </vt:lpstr>
      <vt:lpstr>Ventes aux constructeurs  de maisons et aux entrepreneurs du Québec </vt:lpstr>
      <vt:lpstr>RELATIONS AVEC LES BANNIÈRES ET LES GROUPEMENTS D'ACHATS</vt:lpstr>
      <vt:lpstr>Impact de la consolidation sur les organisations (22 répondants)</vt:lpstr>
      <vt:lpstr>Impact de la consolidation  sur les ventes (22 répondants)</vt:lpstr>
      <vt:lpstr>Si la consolidation vous a été favorable depuis trois ans…</vt:lpstr>
      <vt:lpstr>Si la consolidation vous été défavorable depuis trois ans…</vt:lpstr>
      <vt:lpstr>Puisque la consolidation se poursuit, les trois prochaines années… </vt:lpstr>
      <vt:lpstr>Principales contraintes  à la compétitivité pour vendre aux joueurs nationaux et internationaux </vt:lpstr>
      <vt:lpstr>  Priorités attendues du  gouvernement du Québec  pour la croissance domestique </vt:lpstr>
      <vt:lpstr>MARCHÉS  HORS-QUÉBEC </vt:lpstr>
      <vt:lpstr>Chiffres d’affaires d’unités de fabrication/assemblage des ventes à l'extérieur du Québec </vt:lpstr>
      <vt:lpstr> Principaux clients à l’extérieur du Québec </vt:lpstr>
      <vt:lpstr>Moyens utilisés ou envisagés pour augmenter les ventes hors-Québec</vt:lpstr>
      <vt:lpstr> Compétitivité sur les marchés hors-Québec: contraintes internes   </vt:lpstr>
      <vt:lpstr>Compétitivité sur les marchés hors-Québec: contraintes externes </vt:lpstr>
      <vt:lpstr>Priorités souhaités du gouvernement  pour la croissance hors-Québec </vt:lpstr>
      <vt:lpstr>Salons hors-Québec jugés importants et très importants </vt:lpstr>
      <vt:lpstr>Appréciation des services  qu’offre l’AQMAT aux fournisseurs</vt:lpstr>
      <vt:lpstr> Assistances souhaitées de l’AQMAT, afin d’appuyer le développement dans les marchés hors-Québec 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Nos manufacturiers face à la consolidation et à la continentalisation des marchés</dc:title>
  <dc:creator>Pc_laurence</dc:creator>
  <cp:lastModifiedBy>Richard Darveau</cp:lastModifiedBy>
  <cp:revision>106</cp:revision>
  <dcterms:created xsi:type="dcterms:W3CDTF">2017-04-08T21:53:47Z</dcterms:created>
  <dcterms:modified xsi:type="dcterms:W3CDTF">2017-04-13T12:34:12Z</dcterms:modified>
</cp:coreProperties>
</file>